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6" r:id="rId9"/>
    <p:sldId id="264" r:id="rId10"/>
    <p:sldId id="265" r:id="rId11"/>
    <p:sldId id="267" r:id="rId12"/>
  </p:sldIdLst>
  <p:sldSz cx="14630400" cy="8229600"/>
  <p:notesSz cx="8229600" cy="14630400"/>
  <p:embeddedFontLst>
    <p:embeddedFont>
      <p:font typeface="Heebo Light" pitchFamily="2" charset="-79"/>
      <p:regular r:id="rId14"/>
    </p:embeddedFont>
    <p:embeddedFont>
      <p:font typeface="Montserrat" panose="00000500000000000000" pitchFamily="2" charset="0"/>
      <p:regular r:id="rId15"/>
      <p:bold r:id="rId16"/>
      <p:italic r:id="rId17"/>
      <p:boldItalic r:id="rId18"/>
    </p:embeddedFont>
    <p:embeddedFont>
      <p:font typeface="MuseoModerno Medium" panose="020B0604020202020204" charset="0"/>
      <p:regular r:id="rId19"/>
    </p:embeddedFont>
    <p:embeddedFont>
      <p:font typeface="Source Sans Pro" panose="020B050303040302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61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3311"/>
            <a:ext cx="7556421" cy="4891088"/>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Student Examination Console Project: A JDBC and MySQL Implementation</a:t>
            </a:r>
            <a:endParaRPr lang="en-US" sz="6150" dirty="0"/>
          </a:p>
        </p:txBody>
      </p:sp>
      <p:sp>
        <p:nvSpPr>
          <p:cNvPr id="4" name="Text 1"/>
          <p:cNvSpPr/>
          <p:nvPr/>
        </p:nvSpPr>
        <p:spPr>
          <a:xfrm>
            <a:off x="793790" y="600456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project develops a robust examination system for students, powered by a MySQL database and JDBC for seamless data interaction. The system enables admins to create exams, add questions, and view results, while students can take exams, view scores, and access their information.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Live Run Example</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 live run example showcases the functionality and user experience of the Student Examination Console Project, highlighting the seamless integration of the console UI, database connectivity, and exam management features, providing a clear and comprehensive demonstration of the project's capabilities.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reencoded.png">
            <a:extLst>
              <a:ext uri="{FF2B5EF4-FFF2-40B4-BE49-F238E27FC236}">
                <a16:creationId xmlns:a16="http://schemas.microsoft.com/office/drawing/2014/main" id="{2CC24745-7133-0DA1-8EB8-21A50894FBE3}"/>
              </a:ext>
            </a:extLst>
          </p:cNvPr>
          <p:cNvPicPr>
            <a:picLocks noChangeAspect="1"/>
          </p:cNvPicPr>
          <p:nvPr/>
        </p:nvPicPr>
        <p:blipFill>
          <a:blip r:embed="rId2"/>
          <a:srcRect l="6326" t="4685" r="4565" b="78024"/>
          <a:stretch/>
        </p:blipFill>
        <p:spPr>
          <a:xfrm>
            <a:off x="5100194" y="1194099"/>
            <a:ext cx="4409566" cy="1246796"/>
          </a:xfrm>
          <a:custGeom>
            <a:avLst/>
            <a:gdLst>
              <a:gd name="connsiteX0" fmla="*/ 330447 w 4409566"/>
              <a:gd name="connsiteY0" fmla="*/ 139849 h 1494222"/>
              <a:gd name="connsiteX1" fmla="*/ 128022 w 4409566"/>
              <a:gd name="connsiteY1" fmla="*/ 342274 h 1494222"/>
              <a:gd name="connsiteX2" fmla="*/ 128022 w 4409566"/>
              <a:gd name="connsiteY2" fmla="*/ 1151947 h 1494222"/>
              <a:gd name="connsiteX3" fmla="*/ 330447 w 4409566"/>
              <a:gd name="connsiteY3" fmla="*/ 1354372 h 1494222"/>
              <a:gd name="connsiteX4" fmla="*/ 4079119 w 4409566"/>
              <a:gd name="connsiteY4" fmla="*/ 1354372 h 1494222"/>
              <a:gd name="connsiteX5" fmla="*/ 4281544 w 4409566"/>
              <a:gd name="connsiteY5" fmla="*/ 1151947 h 1494222"/>
              <a:gd name="connsiteX6" fmla="*/ 4281544 w 4409566"/>
              <a:gd name="connsiteY6" fmla="*/ 342274 h 1494222"/>
              <a:gd name="connsiteX7" fmla="*/ 4079119 w 4409566"/>
              <a:gd name="connsiteY7" fmla="*/ 139849 h 1494222"/>
              <a:gd name="connsiteX8" fmla="*/ 249042 w 4409566"/>
              <a:gd name="connsiteY8" fmla="*/ 0 h 1494222"/>
              <a:gd name="connsiteX9" fmla="*/ 4160524 w 4409566"/>
              <a:gd name="connsiteY9" fmla="*/ 0 h 1494222"/>
              <a:gd name="connsiteX10" fmla="*/ 4409566 w 4409566"/>
              <a:gd name="connsiteY10" fmla="*/ 249042 h 1494222"/>
              <a:gd name="connsiteX11" fmla="*/ 4409566 w 4409566"/>
              <a:gd name="connsiteY11" fmla="*/ 1245180 h 1494222"/>
              <a:gd name="connsiteX12" fmla="*/ 4160524 w 4409566"/>
              <a:gd name="connsiteY12" fmla="*/ 1494222 h 1494222"/>
              <a:gd name="connsiteX13" fmla="*/ 249042 w 4409566"/>
              <a:gd name="connsiteY13" fmla="*/ 1494222 h 1494222"/>
              <a:gd name="connsiteX14" fmla="*/ 0 w 4409566"/>
              <a:gd name="connsiteY14" fmla="*/ 1245180 h 1494222"/>
              <a:gd name="connsiteX15" fmla="*/ 0 w 4409566"/>
              <a:gd name="connsiteY15" fmla="*/ 249042 h 1494222"/>
              <a:gd name="connsiteX16" fmla="*/ 249042 w 4409566"/>
              <a:gd name="connsiteY16" fmla="*/ 0 h 149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09566" h="1494222">
                <a:moveTo>
                  <a:pt x="330447" y="139849"/>
                </a:moveTo>
                <a:cubicBezTo>
                  <a:pt x="218651" y="139849"/>
                  <a:pt x="128022" y="230478"/>
                  <a:pt x="128022" y="342274"/>
                </a:cubicBezTo>
                <a:lnTo>
                  <a:pt x="128022" y="1151947"/>
                </a:lnTo>
                <a:cubicBezTo>
                  <a:pt x="128022" y="1263743"/>
                  <a:pt x="218651" y="1354372"/>
                  <a:pt x="330447" y="1354372"/>
                </a:cubicBezTo>
                <a:lnTo>
                  <a:pt x="4079119" y="1354372"/>
                </a:lnTo>
                <a:cubicBezTo>
                  <a:pt x="4190915" y="1354372"/>
                  <a:pt x="4281544" y="1263743"/>
                  <a:pt x="4281544" y="1151947"/>
                </a:cubicBezTo>
                <a:lnTo>
                  <a:pt x="4281544" y="342274"/>
                </a:lnTo>
                <a:cubicBezTo>
                  <a:pt x="4281544" y="230478"/>
                  <a:pt x="4190915" y="139849"/>
                  <a:pt x="4079119" y="139849"/>
                </a:cubicBezTo>
                <a:close/>
                <a:moveTo>
                  <a:pt x="249042" y="0"/>
                </a:moveTo>
                <a:lnTo>
                  <a:pt x="4160524" y="0"/>
                </a:lnTo>
                <a:cubicBezTo>
                  <a:pt x="4298066" y="0"/>
                  <a:pt x="4409566" y="111500"/>
                  <a:pt x="4409566" y="249042"/>
                </a:cubicBezTo>
                <a:lnTo>
                  <a:pt x="4409566" y="1245180"/>
                </a:lnTo>
                <a:cubicBezTo>
                  <a:pt x="4409566" y="1382722"/>
                  <a:pt x="4298066" y="1494222"/>
                  <a:pt x="4160524" y="1494222"/>
                </a:cubicBezTo>
                <a:lnTo>
                  <a:pt x="249042" y="1494222"/>
                </a:lnTo>
                <a:cubicBezTo>
                  <a:pt x="111500" y="1494222"/>
                  <a:pt x="0" y="1382722"/>
                  <a:pt x="0" y="1245180"/>
                </a:cubicBezTo>
                <a:lnTo>
                  <a:pt x="0" y="249042"/>
                </a:lnTo>
                <a:cubicBezTo>
                  <a:pt x="0" y="111500"/>
                  <a:pt x="111500" y="0"/>
                  <a:pt x="249042" y="0"/>
                </a:cubicBezTo>
                <a:close/>
              </a:path>
            </a:pathLst>
          </a:custGeom>
        </p:spPr>
      </p:pic>
      <p:pic>
        <p:nvPicPr>
          <p:cNvPr id="2" name="Picture 1">
            <a:extLst>
              <a:ext uri="{FF2B5EF4-FFF2-40B4-BE49-F238E27FC236}">
                <a16:creationId xmlns:a16="http://schemas.microsoft.com/office/drawing/2014/main" id="{51B63431-6A03-0336-4618-9E78EAA5BFE2}"/>
              </a:ext>
            </a:extLst>
          </p:cNvPr>
          <p:cNvPicPr>
            <a:picLocks noChangeAspect="1"/>
          </p:cNvPicPr>
          <p:nvPr/>
        </p:nvPicPr>
        <p:blipFill>
          <a:blip r:embed="rId3"/>
          <a:stretch>
            <a:fillRect/>
          </a:stretch>
        </p:blipFill>
        <p:spPr>
          <a:xfrm>
            <a:off x="11278641" y="7766031"/>
            <a:ext cx="3337983" cy="443508"/>
          </a:xfrm>
          <a:prstGeom prst="rect">
            <a:avLst/>
          </a:prstGeom>
        </p:spPr>
      </p:pic>
      <p:sp>
        <p:nvSpPr>
          <p:cNvPr id="3" name="Text 0">
            <a:extLst>
              <a:ext uri="{FF2B5EF4-FFF2-40B4-BE49-F238E27FC236}">
                <a16:creationId xmlns:a16="http://schemas.microsoft.com/office/drawing/2014/main" id="{57A1A8B1-59C6-3A01-52DE-D90DC595E99A}"/>
              </a:ext>
            </a:extLst>
          </p:cNvPr>
          <p:cNvSpPr/>
          <p:nvPr/>
        </p:nvSpPr>
        <p:spPr>
          <a:xfrm>
            <a:off x="4224994" y="1323191"/>
            <a:ext cx="6180409" cy="1117704"/>
          </a:xfrm>
          <a:prstGeom prst="rect">
            <a:avLst/>
          </a:prstGeom>
          <a:noFill/>
          <a:ln/>
        </p:spPr>
        <p:txBody>
          <a:bodyPr wrap="none" lIns="0" tIns="0" rIns="0" bIns="0" rtlCol="0" anchor="ctr"/>
          <a:lstStyle/>
          <a:p>
            <a:pPr marL="0" indent="0" algn="ctr">
              <a:lnSpc>
                <a:spcPts val="5550"/>
              </a:lnSpc>
              <a:buNone/>
            </a:pPr>
            <a:r>
              <a:rPr lang="en-US" sz="6000" dirty="0">
                <a:ln>
                  <a:solidFill>
                    <a:schemeClr val="bg2"/>
                  </a:solidFill>
                </a:ln>
                <a:solidFill>
                  <a:schemeClr val="bg2"/>
                </a:solidFill>
                <a:latin typeface="MuseoModerno Medium" pitchFamily="34" charset="0"/>
                <a:ea typeface="MuseoModerno Medium" pitchFamily="34" charset="-122"/>
                <a:cs typeface="MuseoModerno Medium" pitchFamily="34" charset="-120"/>
              </a:rPr>
              <a:t>Thank You</a:t>
            </a:r>
            <a:endParaRPr lang="en-US" sz="6000" dirty="0">
              <a:ln>
                <a:solidFill>
                  <a:schemeClr val="bg2"/>
                </a:solidFill>
              </a:ln>
              <a:solidFill>
                <a:schemeClr val="bg2"/>
              </a:solidFill>
            </a:endParaRPr>
          </a:p>
        </p:txBody>
      </p:sp>
      <p:sp>
        <p:nvSpPr>
          <p:cNvPr id="4" name="Text 1">
            <a:extLst>
              <a:ext uri="{FF2B5EF4-FFF2-40B4-BE49-F238E27FC236}">
                <a16:creationId xmlns:a16="http://schemas.microsoft.com/office/drawing/2014/main" id="{E2FE025D-2B6A-FB4C-1037-89929F3AB2B4}"/>
              </a:ext>
            </a:extLst>
          </p:cNvPr>
          <p:cNvSpPr/>
          <p:nvPr/>
        </p:nvSpPr>
        <p:spPr>
          <a:xfrm>
            <a:off x="3536989" y="3734403"/>
            <a:ext cx="7556421" cy="3028074"/>
          </a:xfrm>
          <a:prstGeom prst="rect">
            <a:avLst/>
          </a:prstGeom>
          <a:noFill/>
          <a:ln/>
        </p:spPr>
        <p:txBody>
          <a:bodyPr wrap="square" lIns="0" tIns="0" rIns="0" bIns="0" rtlCol="0" anchor="t"/>
          <a:lstStyle/>
          <a:p>
            <a:pPr marL="0" indent="0" algn="ctr">
              <a:lnSpc>
                <a:spcPts val="2850"/>
              </a:lnSpc>
              <a:buNone/>
            </a:pPr>
            <a:r>
              <a:rPr lang="en-US" sz="3600" dirty="0">
                <a:ln>
                  <a:solidFill>
                    <a:schemeClr val="bg2"/>
                  </a:solidFill>
                </a:ln>
                <a:solidFill>
                  <a:schemeClr val="bg2"/>
                </a:solidFill>
                <a:latin typeface="Source Sans Pro" pitchFamily="34" charset="0"/>
                <a:ea typeface="Source Sans Pro" pitchFamily="34" charset="-122"/>
                <a:cs typeface="Source Sans Pro" pitchFamily="34" charset="-120"/>
              </a:rPr>
              <a:t>Thank you for your time and attention.</a:t>
            </a:r>
          </a:p>
          <a:p>
            <a:pPr marL="0" indent="0" algn="ctr">
              <a:lnSpc>
                <a:spcPts val="2850"/>
              </a:lnSpc>
              <a:buNone/>
            </a:pPr>
            <a:endParaRPr lang="en-US" sz="3600" dirty="0">
              <a:ln>
                <a:solidFill>
                  <a:schemeClr val="bg2"/>
                </a:solidFill>
              </a:ln>
              <a:solidFill>
                <a:schemeClr val="bg2"/>
              </a:solidFill>
              <a:latin typeface="Source Sans Pro" pitchFamily="34" charset="0"/>
              <a:ea typeface="Source Sans Pro" pitchFamily="34" charset="-122"/>
              <a:cs typeface="Source Sans Pro" pitchFamily="34" charset="-120"/>
            </a:endParaRPr>
          </a:p>
          <a:p>
            <a:pPr marL="0" indent="0" algn="ctr">
              <a:lnSpc>
                <a:spcPts val="2850"/>
              </a:lnSpc>
              <a:buNone/>
            </a:pPr>
            <a:r>
              <a:rPr lang="en-US" sz="3600" dirty="0">
                <a:ln>
                  <a:solidFill>
                    <a:schemeClr val="bg2"/>
                  </a:solidFill>
                </a:ln>
                <a:solidFill>
                  <a:schemeClr val="bg2"/>
                </a:solidFill>
                <a:latin typeface="Source Sans Pro" pitchFamily="34" charset="0"/>
                <a:ea typeface="Source Sans Pro" pitchFamily="34" charset="-122"/>
                <a:cs typeface="Source Sans Pro" pitchFamily="34" charset="-120"/>
              </a:rPr>
              <a:t>We are open to questions and feedback regarding this project.</a:t>
            </a:r>
          </a:p>
          <a:p>
            <a:pPr marL="0" indent="0" algn="ctr">
              <a:lnSpc>
                <a:spcPts val="2850"/>
              </a:lnSpc>
              <a:buNone/>
            </a:pPr>
            <a:endParaRPr lang="en-US" sz="3600" dirty="0">
              <a:ln>
                <a:solidFill>
                  <a:schemeClr val="bg2"/>
                </a:solidFill>
              </a:ln>
              <a:solidFill>
                <a:schemeClr val="bg2"/>
              </a:solidFill>
              <a:latin typeface="Source Sans Pro" pitchFamily="34" charset="0"/>
              <a:ea typeface="Source Sans Pro" pitchFamily="34" charset="-122"/>
              <a:cs typeface="Source Sans Pro" pitchFamily="34" charset="-120"/>
            </a:endParaRPr>
          </a:p>
          <a:p>
            <a:pPr marL="0" indent="0" algn="ctr">
              <a:lnSpc>
                <a:spcPts val="2850"/>
              </a:lnSpc>
              <a:buNone/>
            </a:pPr>
            <a:r>
              <a:rPr lang="en-US" sz="3600" dirty="0">
                <a:ln>
                  <a:solidFill>
                    <a:schemeClr val="bg2"/>
                  </a:solidFill>
                </a:ln>
                <a:solidFill>
                  <a:schemeClr val="bg2"/>
                </a:solidFill>
                <a:latin typeface="Source Sans Pro" pitchFamily="34" charset="0"/>
                <a:ea typeface="Source Sans Pro" pitchFamily="34" charset="-122"/>
                <a:cs typeface="Source Sans Pro" pitchFamily="34" charset="-120"/>
              </a:rPr>
              <a:t> We look forward to discussing the next steps.</a:t>
            </a:r>
            <a:endParaRPr lang="en-US" sz="3600" dirty="0">
              <a:ln>
                <a:solidFill>
                  <a:schemeClr val="bg2"/>
                </a:solidFill>
              </a:ln>
              <a:solidFill>
                <a:schemeClr val="bg2"/>
              </a:solidFill>
            </a:endParaRPr>
          </a:p>
        </p:txBody>
      </p:sp>
      <p:pic>
        <p:nvPicPr>
          <p:cNvPr id="10" name="Picture 9" descr="preencoded.png">
            <a:extLst>
              <a:ext uri="{FF2B5EF4-FFF2-40B4-BE49-F238E27FC236}">
                <a16:creationId xmlns:a16="http://schemas.microsoft.com/office/drawing/2014/main" id="{869D042A-029E-46FA-10D6-3E1647CB1B0B}"/>
              </a:ext>
            </a:extLst>
          </p:cNvPr>
          <p:cNvPicPr>
            <a:picLocks noChangeAspect="1"/>
          </p:cNvPicPr>
          <p:nvPr/>
        </p:nvPicPr>
        <p:blipFill>
          <a:blip r:embed="rId2"/>
          <a:srcRect l="6326" t="4685" r="4565" b="78024"/>
          <a:stretch/>
        </p:blipFill>
        <p:spPr>
          <a:xfrm>
            <a:off x="2111085" y="2983452"/>
            <a:ext cx="10709444" cy="4159625"/>
          </a:xfrm>
          <a:custGeom>
            <a:avLst/>
            <a:gdLst>
              <a:gd name="connsiteX0" fmla="*/ 330447 w 4409566"/>
              <a:gd name="connsiteY0" fmla="*/ 139849 h 1494222"/>
              <a:gd name="connsiteX1" fmla="*/ 128022 w 4409566"/>
              <a:gd name="connsiteY1" fmla="*/ 342274 h 1494222"/>
              <a:gd name="connsiteX2" fmla="*/ 128022 w 4409566"/>
              <a:gd name="connsiteY2" fmla="*/ 1151947 h 1494222"/>
              <a:gd name="connsiteX3" fmla="*/ 330447 w 4409566"/>
              <a:gd name="connsiteY3" fmla="*/ 1354372 h 1494222"/>
              <a:gd name="connsiteX4" fmla="*/ 4079119 w 4409566"/>
              <a:gd name="connsiteY4" fmla="*/ 1354372 h 1494222"/>
              <a:gd name="connsiteX5" fmla="*/ 4281544 w 4409566"/>
              <a:gd name="connsiteY5" fmla="*/ 1151947 h 1494222"/>
              <a:gd name="connsiteX6" fmla="*/ 4281544 w 4409566"/>
              <a:gd name="connsiteY6" fmla="*/ 342274 h 1494222"/>
              <a:gd name="connsiteX7" fmla="*/ 4079119 w 4409566"/>
              <a:gd name="connsiteY7" fmla="*/ 139849 h 1494222"/>
              <a:gd name="connsiteX8" fmla="*/ 249042 w 4409566"/>
              <a:gd name="connsiteY8" fmla="*/ 0 h 1494222"/>
              <a:gd name="connsiteX9" fmla="*/ 4160524 w 4409566"/>
              <a:gd name="connsiteY9" fmla="*/ 0 h 1494222"/>
              <a:gd name="connsiteX10" fmla="*/ 4409566 w 4409566"/>
              <a:gd name="connsiteY10" fmla="*/ 249042 h 1494222"/>
              <a:gd name="connsiteX11" fmla="*/ 4409566 w 4409566"/>
              <a:gd name="connsiteY11" fmla="*/ 1245180 h 1494222"/>
              <a:gd name="connsiteX12" fmla="*/ 4160524 w 4409566"/>
              <a:gd name="connsiteY12" fmla="*/ 1494222 h 1494222"/>
              <a:gd name="connsiteX13" fmla="*/ 249042 w 4409566"/>
              <a:gd name="connsiteY13" fmla="*/ 1494222 h 1494222"/>
              <a:gd name="connsiteX14" fmla="*/ 0 w 4409566"/>
              <a:gd name="connsiteY14" fmla="*/ 1245180 h 1494222"/>
              <a:gd name="connsiteX15" fmla="*/ 0 w 4409566"/>
              <a:gd name="connsiteY15" fmla="*/ 249042 h 1494222"/>
              <a:gd name="connsiteX16" fmla="*/ 249042 w 4409566"/>
              <a:gd name="connsiteY16" fmla="*/ 0 h 149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09566" h="1494222">
                <a:moveTo>
                  <a:pt x="330447" y="139849"/>
                </a:moveTo>
                <a:cubicBezTo>
                  <a:pt x="218651" y="139849"/>
                  <a:pt x="128022" y="230478"/>
                  <a:pt x="128022" y="342274"/>
                </a:cubicBezTo>
                <a:lnTo>
                  <a:pt x="128022" y="1151947"/>
                </a:lnTo>
                <a:cubicBezTo>
                  <a:pt x="128022" y="1263743"/>
                  <a:pt x="218651" y="1354372"/>
                  <a:pt x="330447" y="1354372"/>
                </a:cubicBezTo>
                <a:lnTo>
                  <a:pt x="4079119" y="1354372"/>
                </a:lnTo>
                <a:cubicBezTo>
                  <a:pt x="4190915" y="1354372"/>
                  <a:pt x="4281544" y="1263743"/>
                  <a:pt x="4281544" y="1151947"/>
                </a:cubicBezTo>
                <a:lnTo>
                  <a:pt x="4281544" y="342274"/>
                </a:lnTo>
                <a:cubicBezTo>
                  <a:pt x="4281544" y="230478"/>
                  <a:pt x="4190915" y="139849"/>
                  <a:pt x="4079119" y="139849"/>
                </a:cubicBezTo>
                <a:close/>
                <a:moveTo>
                  <a:pt x="249042" y="0"/>
                </a:moveTo>
                <a:lnTo>
                  <a:pt x="4160524" y="0"/>
                </a:lnTo>
                <a:cubicBezTo>
                  <a:pt x="4298066" y="0"/>
                  <a:pt x="4409566" y="111500"/>
                  <a:pt x="4409566" y="249042"/>
                </a:cubicBezTo>
                <a:lnTo>
                  <a:pt x="4409566" y="1245180"/>
                </a:lnTo>
                <a:cubicBezTo>
                  <a:pt x="4409566" y="1382722"/>
                  <a:pt x="4298066" y="1494222"/>
                  <a:pt x="4160524" y="1494222"/>
                </a:cubicBezTo>
                <a:lnTo>
                  <a:pt x="249042" y="1494222"/>
                </a:lnTo>
                <a:cubicBezTo>
                  <a:pt x="111500" y="1494222"/>
                  <a:pt x="0" y="1382722"/>
                  <a:pt x="0" y="1245180"/>
                </a:cubicBezTo>
                <a:lnTo>
                  <a:pt x="0" y="249042"/>
                </a:lnTo>
                <a:cubicBezTo>
                  <a:pt x="0" y="111500"/>
                  <a:pt x="111500" y="0"/>
                  <a:pt x="249042" y="0"/>
                </a:cubicBezTo>
                <a:close/>
              </a:path>
            </a:pathLst>
          </a:custGeom>
        </p:spPr>
      </p:pic>
    </p:spTree>
    <p:extLst>
      <p:ext uri="{BB962C8B-B14F-4D97-AF65-F5344CB8AC3E}">
        <p14:creationId xmlns:p14="http://schemas.microsoft.com/office/powerpoint/2010/main" val="130684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5323"/>
          </a:xfrm>
          <a:prstGeom prst="rect">
            <a:avLst/>
          </a:prstGeom>
        </p:spPr>
      </p:pic>
      <p:sp>
        <p:nvSpPr>
          <p:cNvPr id="3" name="Text 0"/>
          <p:cNvSpPr/>
          <p:nvPr/>
        </p:nvSpPr>
        <p:spPr>
          <a:xfrm>
            <a:off x="723900" y="3154085"/>
            <a:ext cx="5170646" cy="646271"/>
          </a:xfrm>
          <a:prstGeom prst="rect">
            <a:avLst/>
          </a:prstGeom>
          <a:noFill/>
          <a:ln/>
        </p:spPr>
        <p:txBody>
          <a:bodyPr wrap="none" lIns="0" tIns="0" rIns="0" bIns="0" rtlCol="0" anchor="t"/>
          <a:lstStyle/>
          <a:p>
            <a:pPr marL="0" indent="0">
              <a:lnSpc>
                <a:spcPts val="5050"/>
              </a:lnSpc>
              <a:buNone/>
            </a:pPr>
            <a:r>
              <a:rPr lang="en-US" sz="4050" dirty="0">
                <a:solidFill>
                  <a:srgbClr val="F2F0F4"/>
                </a:solidFill>
                <a:latin typeface="Montserrat" pitchFamily="34" charset="0"/>
                <a:ea typeface="Montserrat" pitchFamily="34" charset="-122"/>
                <a:cs typeface="Montserrat" pitchFamily="34" charset="-120"/>
              </a:rPr>
              <a:t>Project Overview</a:t>
            </a:r>
            <a:endParaRPr lang="en-US" sz="4050" dirty="0"/>
          </a:p>
        </p:txBody>
      </p:sp>
      <p:sp>
        <p:nvSpPr>
          <p:cNvPr id="4" name="Shape 1"/>
          <p:cNvSpPr/>
          <p:nvPr/>
        </p:nvSpPr>
        <p:spPr>
          <a:xfrm>
            <a:off x="723900" y="4343162"/>
            <a:ext cx="465296" cy="465296"/>
          </a:xfrm>
          <a:prstGeom prst="roundRect">
            <a:avLst>
              <a:gd name="adj" fmla="val 18670"/>
            </a:avLst>
          </a:prstGeom>
          <a:solidFill>
            <a:srgbClr val="31136C"/>
          </a:solidFill>
          <a:ln w="7620">
            <a:solidFill>
              <a:srgbClr val="4A2C85"/>
            </a:solidFill>
            <a:prstDash val="solid"/>
          </a:ln>
        </p:spPr>
      </p:sp>
      <p:sp>
        <p:nvSpPr>
          <p:cNvPr id="5" name="Text 2"/>
          <p:cNvSpPr/>
          <p:nvPr/>
        </p:nvSpPr>
        <p:spPr>
          <a:xfrm>
            <a:off x="900470" y="4420672"/>
            <a:ext cx="112038" cy="310277"/>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6" name="Text 3"/>
          <p:cNvSpPr/>
          <p:nvPr/>
        </p:nvSpPr>
        <p:spPr>
          <a:xfrm>
            <a:off x="1396008" y="4343162"/>
            <a:ext cx="2585323" cy="323017"/>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Purpose</a:t>
            </a:r>
            <a:endParaRPr lang="en-US" sz="2000" dirty="0"/>
          </a:p>
        </p:txBody>
      </p:sp>
      <p:sp>
        <p:nvSpPr>
          <p:cNvPr id="7" name="Text 4"/>
          <p:cNvSpPr/>
          <p:nvPr/>
        </p:nvSpPr>
        <p:spPr>
          <a:xfrm>
            <a:off x="1396008" y="4790242"/>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DCD7E5"/>
                </a:solidFill>
                <a:latin typeface="Heebo Light" pitchFamily="34" charset="0"/>
                <a:ea typeface="Heebo Light" pitchFamily="34" charset="-122"/>
                <a:cs typeface="Heebo Light" pitchFamily="34" charset="-120"/>
              </a:rPr>
              <a:t>The project aims to provide a user-friendly and efficient system for managing student examinations, simplifying the process for both administrators and students.</a:t>
            </a:r>
            <a:endParaRPr lang="en-US" sz="1600" dirty="0"/>
          </a:p>
        </p:txBody>
      </p:sp>
      <p:sp>
        <p:nvSpPr>
          <p:cNvPr id="8" name="Shape 5"/>
          <p:cNvSpPr/>
          <p:nvPr/>
        </p:nvSpPr>
        <p:spPr>
          <a:xfrm>
            <a:off x="7418665" y="4343162"/>
            <a:ext cx="465296" cy="465296"/>
          </a:xfrm>
          <a:prstGeom prst="roundRect">
            <a:avLst>
              <a:gd name="adj" fmla="val 18670"/>
            </a:avLst>
          </a:prstGeom>
          <a:solidFill>
            <a:srgbClr val="31136C"/>
          </a:solidFill>
          <a:ln w="7620">
            <a:solidFill>
              <a:srgbClr val="4A2C85"/>
            </a:solidFill>
            <a:prstDash val="solid"/>
          </a:ln>
        </p:spPr>
      </p:sp>
      <p:sp>
        <p:nvSpPr>
          <p:cNvPr id="9" name="Text 6"/>
          <p:cNvSpPr/>
          <p:nvPr/>
        </p:nvSpPr>
        <p:spPr>
          <a:xfrm>
            <a:off x="7563207" y="4420672"/>
            <a:ext cx="176212" cy="310277"/>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0" name="Text 7"/>
          <p:cNvSpPr/>
          <p:nvPr/>
        </p:nvSpPr>
        <p:spPr>
          <a:xfrm>
            <a:off x="8090773" y="4343162"/>
            <a:ext cx="2585323" cy="323017"/>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Features</a:t>
            </a:r>
            <a:endParaRPr lang="en-US" sz="2000" dirty="0"/>
          </a:p>
        </p:txBody>
      </p:sp>
      <p:sp>
        <p:nvSpPr>
          <p:cNvPr id="11" name="Text 8"/>
          <p:cNvSpPr/>
          <p:nvPr/>
        </p:nvSpPr>
        <p:spPr>
          <a:xfrm>
            <a:off x="8090773" y="4790242"/>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DCD7E5"/>
                </a:solidFill>
                <a:latin typeface="Heebo Light" pitchFamily="34" charset="0"/>
                <a:ea typeface="Heebo Light" pitchFamily="34" charset="-122"/>
                <a:cs typeface="Heebo Light" pitchFamily="34" charset="-120"/>
              </a:rPr>
              <a:t>The system features a secure login system, exam creation, question management, result tracking, and clear user interfaces for both administrators and students.</a:t>
            </a:r>
            <a:endParaRPr lang="en-US" sz="1600" dirty="0"/>
          </a:p>
        </p:txBody>
      </p:sp>
      <p:sp>
        <p:nvSpPr>
          <p:cNvPr id="12" name="Shape 9"/>
          <p:cNvSpPr/>
          <p:nvPr/>
        </p:nvSpPr>
        <p:spPr>
          <a:xfrm>
            <a:off x="723900" y="6222325"/>
            <a:ext cx="465296" cy="465296"/>
          </a:xfrm>
          <a:prstGeom prst="roundRect">
            <a:avLst>
              <a:gd name="adj" fmla="val 18670"/>
            </a:avLst>
          </a:prstGeom>
          <a:solidFill>
            <a:srgbClr val="31136C"/>
          </a:solidFill>
          <a:ln w="7620">
            <a:solidFill>
              <a:srgbClr val="4A2C85"/>
            </a:solidFill>
            <a:prstDash val="solid"/>
          </a:ln>
        </p:spPr>
      </p:sp>
      <p:sp>
        <p:nvSpPr>
          <p:cNvPr id="13" name="Text 10"/>
          <p:cNvSpPr/>
          <p:nvPr/>
        </p:nvSpPr>
        <p:spPr>
          <a:xfrm>
            <a:off x="869037" y="6299835"/>
            <a:ext cx="175022" cy="310277"/>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4" name="Text 11"/>
          <p:cNvSpPr/>
          <p:nvPr/>
        </p:nvSpPr>
        <p:spPr>
          <a:xfrm>
            <a:off x="1396008" y="6222325"/>
            <a:ext cx="2585323" cy="323017"/>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Technology Stack</a:t>
            </a:r>
            <a:endParaRPr lang="en-US" sz="2000" dirty="0"/>
          </a:p>
        </p:txBody>
      </p:sp>
      <p:sp>
        <p:nvSpPr>
          <p:cNvPr id="15" name="Text 12"/>
          <p:cNvSpPr/>
          <p:nvPr/>
        </p:nvSpPr>
        <p:spPr>
          <a:xfrm>
            <a:off x="1396008" y="6669405"/>
            <a:ext cx="5815846" cy="661749"/>
          </a:xfrm>
          <a:prstGeom prst="rect">
            <a:avLst/>
          </a:prstGeom>
          <a:noFill/>
          <a:ln/>
        </p:spPr>
        <p:txBody>
          <a:bodyPr wrap="square" lIns="0" tIns="0" rIns="0" bIns="0" rtlCol="0" anchor="t"/>
          <a:lstStyle/>
          <a:p>
            <a:pPr marL="0" indent="0">
              <a:lnSpc>
                <a:spcPts val="2600"/>
              </a:lnSpc>
              <a:buNone/>
            </a:pPr>
            <a:r>
              <a:rPr lang="en-US" sz="1600" dirty="0">
                <a:solidFill>
                  <a:srgbClr val="DCD7E5"/>
                </a:solidFill>
                <a:latin typeface="Heebo Light" pitchFamily="34" charset="0"/>
                <a:ea typeface="Heebo Light" pitchFamily="34" charset="-122"/>
                <a:cs typeface="Heebo Light" pitchFamily="34" charset="-120"/>
              </a:rPr>
              <a:t>The project leverages Java, JDBC, MySQL, and a console-based UI for creating a robust and functional examination system.</a:t>
            </a:r>
            <a:endParaRPr lang="en-US" sz="1600" dirty="0"/>
          </a:p>
        </p:txBody>
      </p:sp>
      <p:sp>
        <p:nvSpPr>
          <p:cNvPr id="16" name="Shape 13"/>
          <p:cNvSpPr/>
          <p:nvPr/>
        </p:nvSpPr>
        <p:spPr>
          <a:xfrm>
            <a:off x="7418665" y="6222325"/>
            <a:ext cx="465296" cy="465296"/>
          </a:xfrm>
          <a:prstGeom prst="roundRect">
            <a:avLst>
              <a:gd name="adj" fmla="val 18670"/>
            </a:avLst>
          </a:prstGeom>
          <a:solidFill>
            <a:srgbClr val="31136C"/>
          </a:solidFill>
          <a:ln w="7620">
            <a:solidFill>
              <a:srgbClr val="4A2C85"/>
            </a:solidFill>
            <a:prstDash val="solid"/>
          </a:ln>
        </p:spPr>
      </p:sp>
      <p:sp>
        <p:nvSpPr>
          <p:cNvPr id="17" name="Text 14"/>
          <p:cNvSpPr/>
          <p:nvPr/>
        </p:nvSpPr>
        <p:spPr>
          <a:xfrm>
            <a:off x="7548801" y="6299835"/>
            <a:ext cx="205026" cy="310277"/>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4</a:t>
            </a:r>
            <a:endParaRPr lang="en-US" sz="2400" dirty="0"/>
          </a:p>
        </p:txBody>
      </p:sp>
      <p:sp>
        <p:nvSpPr>
          <p:cNvPr id="18" name="Text 15"/>
          <p:cNvSpPr/>
          <p:nvPr/>
        </p:nvSpPr>
        <p:spPr>
          <a:xfrm>
            <a:off x="8090773" y="6222325"/>
            <a:ext cx="2585323" cy="323017"/>
          </a:xfrm>
          <a:prstGeom prst="rect">
            <a:avLst/>
          </a:prstGeom>
          <a:noFill/>
          <a:ln/>
        </p:spPr>
        <p:txBody>
          <a:bodyPr wrap="none" lIns="0" tIns="0" rIns="0" bIns="0" rtlCol="0" anchor="t"/>
          <a:lstStyle/>
          <a:p>
            <a:pPr marL="0" indent="0">
              <a:lnSpc>
                <a:spcPts val="2500"/>
              </a:lnSpc>
              <a:buNone/>
            </a:pPr>
            <a:r>
              <a:rPr lang="en-US" sz="2000" dirty="0">
                <a:solidFill>
                  <a:srgbClr val="DCD7E5"/>
                </a:solidFill>
                <a:latin typeface="Montserrat" pitchFamily="34" charset="0"/>
                <a:ea typeface="Montserrat" pitchFamily="34" charset="-122"/>
                <a:cs typeface="Montserrat" pitchFamily="34" charset="-120"/>
              </a:rPr>
              <a:t>Benefits</a:t>
            </a:r>
            <a:endParaRPr lang="en-US" sz="2000" dirty="0"/>
          </a:p>
        </p:txBody>
      </p:sp>
      <p:sp>
        <p:nvSpPr>
          <p:cNvPr id="19" name="Text 16"/>
          <p:cNvSpPr/>
          <p:nvPr/>
        </p:nvSpPr>
        <p:spPr>
          <a:xfrm>
            <a:off x="8090773" y="6669405"/>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DCD7E5"/>
                </a:solidFill>
                <a:latin typeface="Heebo Light" pitchFamily="34" charset="0"/>
                <a:ea typeface="Heebo Light" pitchFamily="34" charset="-122"/>
                <a:cs typeface="Heebo Light" pitchFamily="34" charset="-120"/>
              </a:rPr>
              <a:t>This project brings numerous benefits, such as improved exam management, centralized data storage, enhanced efficiency, and streamlined user experience.</a:t>
            </a:r>
            <a:endParaRPr lang="en-US" sz="1600" dirty="0"/>
          </a:p>
        </p:txBody>
      </p:sp>
      <p:pic>
        <p:nvPicPr>
          <p:cNvPr id="21" name="Picture 20">
            <a:extLst>
              <a:ext uri="{FF2B5EF4-FFF2-40B4-BE49-F238E27FC236}">
                <a16:creationId xmlns:a16="http://schemas.microsoft.com/office/drawing/2014/main" id="{64061369-146C-72CE-4713-9A253797210C}"/>
              </a:ext>
            </a:extLst>
          </p:cNvPr>
          <p:cNvPicPr>
            <a:picLocks noChangeAspect="1"/>
          </p:cNvPicPr>
          <p:nvPr/>
        </p:nvPicPr>
        <p:blipFill>
          <a:blip r:embed="rId4"/>
          <a:stretch>
            <a:fillRect/>
          </a:stretch>
        </p:blipFill>
        <p:spPr>
          <a:xfrm>
            <a:off x="11278641" y="7766031"/>
            <a:ext cx="3337983" cy="443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22033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Login System</a:t>
            </a:r>
            <a:endParaRPr lang="en-US" sz="4450" dirty="0"/>
          </a:p>
        </p:txBody>
      </p:sp>
      <p:sp>
        <p:nvSpPr>
          <p:cNvPr id="4" name="Shape 1"/>
          <p:cNvSpPr/>
          <p:nvPr/>
        </p:nvSpPr>
        <p:spPr>
          <a:xfrm>
            <a:off x="793790" y="3252311"/>
            <a:ext cx="3664863" cy="2773799"/>
          </a:xfrm>
          <a:prstGeom prst="roundRect">
            <a:avLst>
              <a:gd name="adj" fmla="val 3435"/>
            </a:avLst>
          </a:prstGeom>
          <a:solidFill>
            <a:srgbClr val="31136C"/>
          </a:solidFill>
          <a:ln w="7620">
            <a:solidFill>
              <a:srgbClr val="4A2C85"/>
            </a:solidFill>
            <a:prstDash val="solid"/>
          </a:ln>
        </p:spPr>
      </p:sp>
      <p:sp>
        <p:nvSpPr>
          <p:cNvPr id="5" name="Text 2"/>
          <p:cNvSpPr/>
          <p:nvPr/>
        </p:nvSpPr>
        <p:spPr>
          <a:xfrm>
            <a:off x="1028224" y="34867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Admin Login</a:t>
            </a:r>
            <a:endParaRPr lang="en-US" sz="2200" dirty="0"/>
          </a:p>
        </p:txBody>
      </p:sp>
      <p:sp>
        <p:nvSpPr>
          <p:cNvPr id="6" name="Text 3"/>
          <p:cNvSpPr/>
          <p:nvPr/>
        </p:nvSpPr>
        <p:spPr>
          <a:xfrm>
            <a:off x="1028224" y="3977164"/>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Admins log in with their unique username and password, granting access to a dedicated admin menu for managing exams and user accounts.</a:t>
            </a:r>
            <a:endParaRPr lang="en-US" sz="1750" dirty="0"/>
          </a:p>
        </p:txBody>
      </p:sp>
      <p:sp>
        <p:nvSpPr>
          <p:cNvPr id="7" name="Shape 4"/>
          <p:cNvSpPr/>
          <p:nvPr/>
        </p:nvSpPr>
        <p:spPr>
          <a:xfrm>
            <a:off x="4685467" y="3252311"/>
            <a:ext cx="3664863" cy="2773799"/>
          </a:xfrm>
          <a:prstGeom prst="roundRect">
            <a:avLst>
              <a:gd name="adj" fmla="val 3435"/>
            </a:avLst>
          </a:prstGeom>
          <a:solidFill>
            <a:srgbClr val="31136C"/>
          </a:solidFill>
          <a:ln w="7620">
            <a:solidFill>
              <a:srgbClr val="4A2C85"/>
            </a:solidFill>
            <a:prstDash val="solid"/>
          </a:ln>
        </p:spPr>
      </p:sp>
      <p:sp>
        <p:nvSpPr>
          <p:cNvPr id="8" name="Text 5"/>
          <p:cNvSpPr/>
          <p:nvPr/>
        </p:nvSpPr>
        <p:spPr>
          <a:xfrm>
            <a:off x="4919901" y="34867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Student Login</a:t>
            </a:r>
            <a:endParaRPr lang="en-US" sz="2200" dirty="0"/>
          </a:p>
        </p:txBody>
      </p:sp>
      <p:sp>
        <p:nvSpPr>
          <p:cNvPr id="9" name="Text 6"/>
          <p:cNvSpPr/>
          <p:nvPr/>
        </p:nvSpPr>
        <p:spPr>
          <a:xfrm>
            <a:off x="4919901" y="3977164"/>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Students log in using their name, class, and enrollment number, gaining access to their specific exams, scores, and personal information.</a:t>
            </a:r>
            <a:endParaRPr lang="en-US" sz="1750" dirty="0"/>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11" name="Picture 10">
            <a:extLst>
              <a:ext uri="{FF2B5EF4-FFF2-40B4-BE49-F238E27FC236}">
                <a16:creationId xmlns:a16="http://schemas.microsoft.com/office/drawing/2014/main" id="{757C1CE4-1EC0-4F5A-EF89-423EFA397A5A}"/>
              </a:ext>
            </a:extLst>
          </p:cNvPr>
          <p:cNvPicPr>
            <a:picLocks noChangeAspect="1"/>
          </p:cNvPicPr>
          <p:nvPr/>
        </p:nvPicPr>
        <p:blipFill>
          <a:blip r:embed="rId4"/>
          <a:stretch>
            <a:fillRect/>
          </a:stretch>
        </p:blipFill>
        <p:spPr>
          <a:xfrm>
            <a:off x="9832490" y="2909123"/>
            <a:ext cx="4466699" cy="3116987"/>
          </a:xfrm>
          <a:prstGeom prst="rect">
            <a:avLst/>
          </a:prstGeom>
          <a:effectLst>
            <a:softEdge rad="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2" name="Image 0" descr="preencoded.png">
            <a:extLst>
              <a:ext uri="{FF2B5EF4-FFF2-40B4-BE49-F238E27FC236}">
                <a16:creationId xmlns:a16="http://schemas.microsoft.com/office/drawing/2014/main" id="{635D01E3-B649-FB51-041D-9C74AADCCC45}"/>
              </a:ext>
            </a:extLst>
          </p:cNvPr>
          <p:cNvPicPr>
            <a:picLocks noChangeAspect="1"/>
          </p:cNvPicPr>
          <p:nvPr/>
        </p:nvPicPr>
        <p:blipFill>
          <a:blip r:embed="rId3"/>
          <a:srcRect b="70163"/>
          <a:stretch/>
        </p:blipFill>
        <p:spPr>
          <a:xfrm>
            <a:off x="9735671" y="307513"/>
            <a:ext cx="4391649" cy="2726143"/>
          </a:xfrm>
          <a:prstGeom prst="rect">
            <a:avLst/>
          </a:prstGeom>
        </p:spPr>
      </p:pic>
      <p:sp>
        <p:nvSpPr>
          <p:cNvPr id="2" name="Text 0"/>
          <p:cNvSpPr/>
          <p:nvPr/>
        </p:nvSpPr>
        <p:spPr>
          <a:xfrm>
            <a:off x="793790" y="21770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Admin Menu</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Create Exam</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Admins can create new exams by defining their title, description, and other relevant details, allowing for easy management of the examination process.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Manage Questions</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Admins have the capability to add questions to exams, specifying correct answers, difficulty levels, and other parameters, ensuring a comprehensive and well-structured question bank.</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View Results</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Admins can access and review the results of completed exams, gaining valuable insights into student performance and identifying areas for improvement.</a:t>
            </a:r>
            <a:endParaRPr lang="en-US" sz="1750" dirty="0"/>
          </a:p>
        </p:txBody>
      </p:sp>
      <p:pic>
        <p:nvPicPr>
          <p:cNvPr id="9" name="Picture 8">
            <a:extLst>
              <a:ext uri="{FF2B5EF4-FFF2-40B4-BE49-F238E27FC236}">
                <a16:creationId xmlns:a16="http://schemas.microsoft.com/office/drawing/2014/main" id="{6BFFAC22-11D7-73E5-31B0-4DCB691DF96A}"/>
              </a:ext>
            </a:extLst>
          </p:cNvPr>
          <p:cNvPicPr>
            <a:picLocks noChangeAspect="1"/>
          </p:cNvPicPr>
          <p:nvPr/>
        </p:nvPicPr>
        <p:blipFill>
          <a:blip r:embed="rId4"/>
          <a:stretch>
            <a:fillRect/>
          </a:stretch>
        </p:blipFill>
        <p:spPr>
          <a:xfrm>
            <a:off x="11278641" y="7766031"/>
            <a:ext cx="3337983" cy="443508"/>
          </a:xfrm>
          <a:prstGeom prst="rect">
            <a:avLst/>
          </a:prstGeom>
        </p:spPr>
      </p:pic>
      <p:pic>
        <p:nvPicPr>
          <p:cNvPr id="11" name="Picture 10">
            <a:extLst>
              <a:ext uri="{FF2B5EF4-FFF2-40B4-BE49-F238E27FC236}">
                <a16:creationId xmlns:a16="http://schemas.microsoft.com/office/drawing/2014/main" id="{D6F9D5F8-9476-46FE-9572-04560EAD6B21}"/>
              </a:ext>
            </a:extLst>
          </p:cNvPr>
          <p:cNvPicPr>
            <a:picLocks noChangeAspect="1"/>
          </p:cNvPicPr>
          <p:nvPr/>
        </p:nvPicPr>
        <p:blipFill>
          <a:blip r:embed="rId5"/>
          <a:stretch>
            <a:fillRect/>
          </a:stretch>
        </p:blipFill>
        <p:spPr>
          <a:xfrm>
            <a:off x="9911137" y="430360"/>
            <a:ext cx="4092462" cy="24554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3580" y="-24536"/>
            <a:ext cx="5486400" cy="8229600"/>
          </a:xfrm>
          <a:prstGeom prst="rect">
            <a:avLst/>
          </a:prstGeom>
        </p:spPr>
      </p:pic>
      <p:sp>
        <p:nvSpPr>
          <p:cNvPr id="3" name="Text 0"/>
          <p:cNvSpPr/>
          <p:nvPr/>
        </p:nvSpPr>
        <p:spPr>
          <a:xfrm>
            <a:off x="6280190" y="212883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Student Menu</a:t>
            </a:r>
            <a:endParaRPr lang="en-US" sz="4450" dirty="0"/>
          </a:p>
        </p:txBody>
      </p:sp>
      <p:sp>
        <p:nvSpPr>
          <p:cNvPr id="4" name="Shape 1"/>
          <p:cNvSpPr/>
          <p:nvPr/>
        </p:nvSpPr>
        <p:spPr>
          <a:xfrm>
            <a:off x="6280190" y="3432929"/>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6473904" y="3517940"/>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7017306" y="34329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Give Exam</a:t>
            </a:r>
            <a:endParaRPr lang="en-US" sz="2200" dirty="0"/>
          </a:p>
        </p:txBody>
      </p:sp>
      <p:sp>
        <p:nvSpPr>
          <p:cNvPr id="7" name="Text 4"/>
          <p:cNvSpPr/>
          <p:nvPr/>
        </p:nvSpPr>
        <p:spPr>
          <a:xfrm>
            <a:off x="7017306" y="392334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Students can Give exams by selecting the desired exam ID, accessing the questions, and submitting their answers within the designated time frame.</a:t>
            </a:r>
            <a:endParaRPr lang="en-US" sz="1750" dirty="0"/>
          </a:p>
        </p:txBody>
      </p:sp>
      <p:sp>
        <p:nvSpPr>
          <p:cNvPr id="8" name="Shape 5"/>
          <p:cNvSpPr/>
          <p:nvPr/>
        </p:nvSpPr>
        <p:spPr>
          <a:xfrm>
            <a:off x="10171867" y="3432929"/>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10330339" y="3517940"/>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10908983" y="34329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View Score</a:t>
            </a:r>
            <a:endParaRPr lang="en-US" sz="2200" dirty="0"/>
          </a:p>
        </p:txBody>
      </p:sp>
      <p:sp>
        <p:nvSpPr>
          <p:cNvPr id="11" name="Text 8"/>
          <p:cNvSpPr/>
          <p:nvPr/>
        </p:nvSpPr>
        <p:spPr>
          <a:xfrm>
            <a:off x="10908983" y="392334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Students have access to their scores for completed exams, providing them with valuable feedback on their performance and areas for improvement.</a:t>
            </a:r>
            <a:endParaRPr lang="en-US" sz="1750" dirty="0"/>
          </a:p>
        </p:txBody>
      </p:sp>
      <p:pic>
        <p:nvPicPr>
          <p:cNvPr id="12" name="Picture 11">
            <a:extLst>
              <a:ext uri="{FF2B5EF4-FFF2-40B4-BE49-F238E27FC236}">
                <a16:creationId xmlns:a16="http://schemas.microsoft.com/office/drawing/2014/main" id="{9054A6CB-07AC-7ADD-9B26-128B823286C3}"/>
              </a:ext>
            </a:extLst>
          </p:cNvPr>
          <p:cNvPicPr>
            <a:picLocks noChangeAspect="1"/>
          </p:cNvPicPr>
          <p:nvPr/>
        </p:nvPicPr>
        <p:blipFill>
          <a:blip r:embed="rId4"/>
          <a:stretch>
            <a:fillRect/>
          </a:stretch>
        </p:blipFill>
        <p:spPr>
          <a:xfrm>
            <a:off x="11278641" y="7766031"/>
            <a:ext cx="3337983" cy="443508"/>
          </a:xfrm>
          <a:prstGeom prst="rect">
            <a:avLst/>
          </a:prstGeom>
        </p:spPr>
      </p:pic>
      <p:pic>
        <p:nvPicPr>
          <p:cNvPr id="17" name="Picture 16" descr="preencoded.png">
            <a:extLst>
              <a:ext uri="{FF2B5EF4-FFF2-40B4-BE49-F238E27FC236}">
                <a16:creationId xmlns:a16="http://schemas.microsoft.com/office/drawing/2014/main" id="{29B3F978-2ADE-E823-0800-560BC38BF220}"/>
              </a:ext>
            </a:extLst>
          </p:cNvPr>
          <p:cNvPicPr>
            <a:picLocks noChangeAspect="1"/>
          </p:cNvPicPr>
          <p:nvPr/>
        </p:nvPicPr>
        <p:blipFill>
          <a:blip r:embed="rId5"/>
          <a:srcRect l="7441" t="1743" r="3405" b="71648"/>
          <a:stretch/>
        </p:blipFill>
        <p:spPr>
          <a:xfrm>
            <a:off x="1250065" y="3023244"/>
            <a:ext cx="3634451" cy="2833547"/>
          </a:xfrm>
          <a:custGeom>
            <a:avLst/>
            <a:gdLst>
              <a:gd name="connsiteX0" fmla="*/ 12989 w 4563254"/>
              <a:gd name="connsiteY0" fmla="*/ 0 h 2833547"/>
              <a:gd name="connsiteX1" fmla="*/ 4431174 w 4563254"/>
              <a:gd name="connsiteY1" fmla="*/ 142240 h 2833547"/>
              <a:gd name="connsiteX2" fmla="*/ 4563254 w 4563254"/>
              <a:gd name="connsiteY2" fmla="*/ 2588228 h 2833547"/>
              <a:gd name="connsiteX3" fmla="*/ 0 w 4563254"/>
              <a:gd name="connsiteY3" fmla="*/ 2833547 h 2833547"/>
              <a:gd name="connsiteX4" fmla="*/ 12989 w 4563254"/>
              <a:gd name="connsiteY4" fmla="*/ 0 h 2833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3254" h="2833547">
                <a:moveTo>
                  <a:pt x="12989" y="0"/>
                </a:moveTo>
                <a:lnTo>
                  <a:pt x="4431174" y="142240"/>
                </a:lnTo>
                <a:lnTo>
                  <a:pt x="4563254" y="2588228"/>
                </a:lnTo>
                <a:lnTo>
                  <a:pt x="0" y="2833547"/>
                </a:lnTo>
                <a:cubicBezTo>
                  <a:pt x="4330" y="1889031"/>
                  <a:pt x="8659" y="944516"/>
                  <a:pt x="12989" y="0"/>
                </a:cubicBezTo>
                <a:close/>
              </a:path>
            </a:pathLst>
          </a:custGeom>
        </p:spPr>
      </p:pic>
      <p:pic>
        <p:nvPicPr>
          <p:cNvPr id="14" name="Picture 13">
            <a:extLst>
              <a:ext uri="{FF2B5EF4-FFF2-40B4-BE49-F238E27FC236}">
                <a16:creationId xmlns:a16="http://schemas.microsoft.com/office/drawing/2014/main" id="{71E9CEC2-A2F0-F49B-D68A-2E3A9FEF4F9B}"/>
              </a:ext>
            </a:extLst>
          </p:cNvPr>
          <p:cNvPicPr>
            <a:picLocks noChangeAspect="1"/>
          </p:cNvPicPr>
          <p:nvPr/>
        </p:nvPicPr>
        <p:blipFill>
          <a:blip r:embed="rId6"/>
          <a:stretch>
            <a:fillRect/>
          </a:stretch>
        </p:blipFill>
        <p:spPr>
          <a:xfrm>
            <a:off x="1542496" y="3432929"/>
            <a:ext cx="3105639" cy="19431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33482" y="887968"/>
            <a:ext cx="5019318" cy="6453545"/>
          </a:xfrm>
          <a:prstGeom prst="rect">
            <a:avLst/>
          </a:prstGeom>
        </p:spPr>
      </p:pic>
      <p:sp>
        <p:nvSpPr>
          <p:cNvPr id="4" name="Text 0"/>
          <p:cNvSpPr/>
          <p:nvPr/>
        </p:nvSpPr>
        <p:spPr>
          <a:xfrm>
            <a:off x="6140410" y="692944"/>
            <a:ext cx="4754047" cy="584002"/>
          </a:xfrm>
          <a:prstGeom prst="rect">
            <a:avLst/>
          </a:prstGeom>
          <a:noFill/>
          <a:ln/>
        </p:spPr>
        <p:txBody>
          <a:bodyPr wrap="none" lIns="0" tIns="0" rIns="0" bIns="0" rtlCol="0" anchor="t"/>
          <a:lstStyle/>
          <a:p>
            <a:pPr marL="0" indent="0">
              <a:lnSpc>
                <a:spcPts val="4550"/>
              </a:lnSpc>
              <a:buNone/>
            </a:pPr>
            <a:r>
              <a:rPr lang="en-US" sz="3650" dirty="0">
                <a:solidFill>
                  <a:srgbClr val="F2F0F4"/>
                </a:solidFill>
                <a:latin typeface="Montserrat" pitchFamily="34" charset="0"/>
                <a:ea typeface="Montserrat" pitchFamily="34" charset="-122"/>
                <a:cs typeface="Montserrat" pitchFamily="34" charset="-120"/>
              </a:rPr>
              <a:t>System Architecture</a:t>
            </a:r>
            <a:endParaRPr lang="en-US" sz="3650" dirty="0"/>
          </a:p>
        </p:txBody>
      </p:sp>
      <p:pic>
        <p:nvPicPr>
          <p:cNvPr id="5" name="Image 2" descr="preencoded.png"/>
          <p:cNvPicPr>
            <a:picLocks noChangeAspect="1"/>
          </p:cNvPicPr>
          <p:nvPr/>
        </p:nvPicPr>
        <p:blipFill>
          <a:blip r:embed="rId5"/>
          <a:stretch>
            <a:fillRect/>
          </a:stretch>
        </p:blipFill>
        <p:spPr>
          <a:xfrm>
            <a:off x="6140410" y="1557218"/>
            <a:ext cx="934283" cy="1494830"/>
          </a:xfrm>
          <a:prstGeom prst="rect">
            <a:avLst/>
          </a:prstGeom>
        </p:spPr>
      </p:pic>
      <p:sp>
        <p:nvSpPr>
          <p:cNvPr id="6" name="Text 1"/>
          <p:cNvSpPr/>
          <p:nvPr/>
        </p:nvSpPr>
        <p:spPr>
          <a:xfrm>
            <a:off x="7354967" y="1744028"/>
            <a:ext cx="2335649" cy="291941"/>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Console UI</a:t>
            </a:r>
            <a:endParaRPr lang="en-US" sz="1800" dirty="0"/>
          </a:p>
        </p:txBody>
      </p:sp>
      <p:sp>
        <p:nvSpPr>
          <p:cNvPr id="7" name="Text 2"/>
          <p:cNvSpPr/>
          <p:nvPr/>
        </p:nvSpPr>
        <p:spPr>
          <a:xfrm>
            <a:off x="7354967" y="2148007"/>
            <a:ext cx="6621423" cy="597694"/>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The user interface provides a console-based environment for interaction with the system, allowing users to navigate menus, input data, and view results.</a:t>
            </a:r>
            <a:endParaRPr lang="en-US" sz="1450" dirty="0"/>
          </a:p>
        </p:txBody>
      </p:sp>
      <p:pic>
        <p:nvPicPr>
          <p:cNvPr id="8" name="Image 3" descr="preencoded.png"/>
          <p:cNvPicPr>
            <a:picLocks noChangeAspect="1"/>
          </p:cNvPicPr>
          <p:nvPr/>
        </p:nvPicPr>
        <p:blipFill>
          <a:blip r:embed="rId6"/>
          <a:stretch>
            <a:fillRect/>
          </a:stretch>
        </p:blipFill>
        <p:spPr>
          <a:xfrm>
            <a:off x="6140410" y="3052048"/>
            <a:ext cx="934283" cy="1494830"/>
          </a:xfrm>
          <a:prstGeom prst="rect">
            <a:avLst/>
          </a:prstGeom>
        </p:spPr>
      </p:pic>
      <p:sp>
        <p:nvSpPr>
          <p:cNvPr id="9" name="Text 3"/>
          <p:cNvSpPr/>
          <p:nvPr/>
        </p:nvSpPr>
        <p:spPr>
          <a:xfrm>
            <a:off x="7354967" y="3238857"/>
            <a:ext cx="2335649" cy="291941"/>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Examination Login</a:t>
            </a:r>
            <a:endParaRPr lang="en-US" sz="1800" dirty="0"/>
          </a:p>
        </p:txBody>
      </p:sp>
      <p:sp>
        <p:nvSpPr>
          <p:cNvPr id="10" name="Text 4"/>
          <p:cNvSpPr/>
          <p:nvPr/>
        </p:nvSpPr>
        <p:spPr>
          <a:xfrm>
            <a:off x="7354967" y="3642836"/>
            <a:ext cx="6621423" cy="597694"/>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The login system authenticates users based on their credentials, providing access to appropriate menus and functionalities.</a:t>
            </a:r>
            <a:endParaRPr lang="en-US" sz="1450" dirty="0"/>
          </a:p>
        </p:txBody>
      </p:sp>
      <p:pic>
        <p:nvPicPr>
          <p:cNvPr id="11" name="Image 4" descr="preencoded.png"/>
          <p:cNvPicPr>
            <a:picLocks noChangeAspect="1"/>
          </p:cNvPicPr>
          <p:nvPr/>
        </p:nvPicPr>
        <p:blipFill>
          <a:blip r:embed="rId7"/>
          <a:stretch>
            <a:fillRect/>
          </a:stretch>
        </p:blipFill>
        <p:spPr>
          <a:xfrm>
            <a:off x="6140410" y="4546878"/>
            <a:ext cx="934283" cy="1494830"/>
          </a:xfrm>
          <a:prstGeom prst="rect">
            <a:avLst/>
          </a:prstGeom>
        </p:spPr>
      </p:pic>
      <p:sp>
        <p:nvSpPr>
          <p:cNvPr id="12" name="Text 5"/>
          <p:cNvSpPr/>
          <p:nvPr/>
        </p:nvSpPr>
        <p:spPr>
          <a:xfrm>
            <a:off x="7354967" y="4733687"/>
            <a:ext cx="3371017" cy="291941"/>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JDBC/Database Connectivity</a:t>
            </a:r>
            <a:endParaRPr lang="en-US" sz="1800" dirty="0"/>
          </a:p>
        </p:txBody>
      </p:sp>
      <p:sp>
        <p:nvSpPr>
          <p:cNvPr id="13" name="Text 6"/>
          <p:cNvSpPr/>
          <p:nvPr/>
        </p:nvSpPr>
        <p:spPr>
          <a:xfrm>
            <a:off x="7354967" y="5137666"/>
            <a:ext cx="6621423" cy="597694"/>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JDBC acts as a bridge, connecting the Java application to the MySQL database, enabling data retrieval, storage, and manipulation.</a:t>
            </a:r>
            <a:endParaRPr lang="en-US" sz="1450" dirty="0"/>
          </a:p>
        </p:txBody>
      </p:sp>
      <p:pic>
        <p:nvPicPr>
          <p:cNvPr id="14" name="Image 5" descr="preencoded.png"/>
          <p:cNvPicPr>
            <a:picLocks noChangeAspect="1"/>
          </p:cNvPicPr>
          <p:nvPr/>
        </p:nvPicPr>
        <p:blipFill>
          <a:blip r:embed="rId8"/>
          <a:stretch>
            <a:fillRect/>
          </a:stretch>
        </p:blipFill>
        <p:spPr>
          <a:xfrm>
            <a:off x="6140410" y="6041707"/>
            <a:ext cx="934283" cy="1494830"/>
          </a:xfrm>
          <a:prstGeom prst="rect">
            <a:avLst/>
          </a:prstGeom>
        </p:spPr>
      </p:pic>
      <p:sp>
        <p:nvSpPr>
          <p:cNvPr id="15" name="Text 7"/>
          <p:cNvSpPr/>
          <p:nvPr/>
        </p:nvSpPr>
        <p:spPr>
          <a:xfrm>
            <a:off x="7354967" y="6228517"/>
            <a:ext cx="2335649" cy="291941"/>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MySQL Database</a:t>
            </a:r>
            <a:endParaRPr lang="en-US" sz="1800" dirty="0"/>
          </a:p>
        </p:txBody>
      </p:sp>
      <p:sp>
        <p:nvSpPr>
          <p:cNvPr id="16" name="Text 8"/>
          <p:cNvSpPr/>
          <p:nvPr/>
        </p:nvSpPr>
        <p:spPr>
          <a:xfrm>
            <a:off x="7354967" y="6632496"/>
            <a:ext cx="6621423" cy="597694"/>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The database stores and manages all relevant data, including user credentials, exams, questions, answers, and scores, ensuring data integrity and consistency.</a:t>
            </a:r>
            <a:endParaRPr lang="en-US" sz="1450" dirty="0"/>
          </a:p>
        </p:txBody>
      </p:sp>
      <p:pic>
        <p:nvPicPr>
          <p:cNvPr id="17" name="Picture 16">
            <a:extLst>
              <a:ext uri="{FF2B5EF4-FFF2-40B4-BE49-F238E27FC236}">
                <a16:creationId xmlns:a16="http://schemas.microsoft.com/office/drawing/2014/main" id="{3C51DB34-D976-C3CB-3AC8-39B90F635963}"/>
              </a:ext>
            </a:extLst>
          </p:cNvPr>
          <p:cNvPicPr>
            <a:picLocks noChangeAspect="1"/>
          </p:cNvPicPr>
          <p:nvPr/>
        </p:nvPicPr>
        <p:blipFill>
          <a:blip r:embed="rId9"/>
          <a:stretch>
            <a:fillRect/>
          </a:stretch>
        </p:blipFill>
        <p:spPr>
          <a:xfrm>
            <a:off x="11278641" y="7766031"/>
            <a:ext cx="3337983" cy="4435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CF1FA4-245E-EB48-1AE1-47D6AA1447CE}"/>
              </a:ext>
            </a:extLst>
          </p:cNvPr>
          <p:cNvPicPr>
            <a:picLocks noChangeAspect="1"/>
          </p:cNvPicPr>
          <p:nvPr/>
        </p:nvPicPr>
        <p:blipFill>
          <a:blip r:embed="rId3"/>
          <a:stretch>
            <a:fillRect/>
          </a:stretch>
        </p:blipFill>
        <p:spPr>
          <a:xfrm>
            <a:off x="11278641" y="7766031"/>
            <a:ext cx="3337983" cy="443508"/>
          </a:xfrm>
          <a:prstGeom prst="rect">
            <a:avLst/>
          </a:prstGeom>
        </p:spPr>
      </p:pic>
      <p:grpSp>
        <p:nvGrpSpPr>
          <p:cNvPr id="31" name="Group 30">
            <a:extLst>
              <a:ext uri="{FF2B5EF4-FFF2-40B4-BE49-F238E27FC236}">
                <a16:creationId xmlns:a16="http://schemas.microsoft.com/office/drawing/2014/main" id="{8406C365-DC92-8F58-E903-B44C72939765}"/>
              </a:ext>
            </a:extLst>
          </p:cNvPr>
          <p:cNvGrpSpPr/>
          <p:nvPr/>
        </p:nvGrpSpPr>
        <p:grpSpPr>
          <a:xfrm>
            <a:off x="6267691" y="856526"/>
            <a:ext cx="2095018" cy="590309"/>
            <a:chOff x="6267691" y="312516"/>
            <a:chExt cx="2095018" cy="590309"/>
          </a:xfrm>
        </p:grpSpPr>
        <p:pic>
          <p:nvPicPr>
            <p:cNvPr id="29" name="Picture 28" descr="preencoded.png">
              <a:extLst>
                <a:ext uri="{FF2B5EF4-FFF2-40B4-BE49-F238E27FC236}">
                  <a16:creationId xmlns:a16="http://schemas.microsoft.com/office/drawing/2014/main" id="{0607FF72-CFF8-F452-7F75-516683C9A986}"/>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30" name="TextBox 29">
              <a:extLst>
                <a:ext uri="{FF2B5EF4-FFF2-40B4-BE49-F238E27FC236}">
                  <a16:creationId xmlns:a16="http://schemas.microsoft.com/office/drawing/2014/main" id="{3862B68C-E358-189B-EED2-F3CCF224BEF6}"/>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Main Menu</a:t>
              </a:r>
            </a:p>
          </p:txBody>
        </p:sp>
      </p:grpSp>
      <p:grpSp>
        <p:nvGrpSpPr>
          <p:cNvPr id="32" name="Group 31">
            <a:extLst>
              <a:ext uri="{FF2B5EF4-FFF2-40B4-BE49-F238E27FC236}">
                <a16:creationId xmlns:a16="http://schemas.microsoft.com/office/drawing/2014/main" id="{4866862A-3010-3A5D-4597-227DE7E7A3D5}"/>
              </a:ext>
            </a:extLst>
          </p:cNvPr>
          <p:cNvGrpSpPr/>
          <p:nvPr/>
        </p:nvGrpSpPr>
        <p:grpSpPr>
          <a:xfrm>
            <a:off x="6267691" y="2845839"/>
            <a:ext cx="2095018" cy="590309"/>
            <a:chOff x="6267691" y="312516"/>
            <a:chExt cx="2095018" cy="590309"/>
          </a:xfrm>
        </p:grpSpPr>
        <p:pic>
          <p:nvPicPr>
            <p:cNvPr id="33" name="Picture 32" descr="preencoded.png">
              <a:extLst>
                <a:ext uri="{FF2B5EF4-FFF2-40B4-BE49-F238E27FC236}">
                  <a16:creationId xmlns:a16="http://schemas.microsoft.com/office/drawing/2014/main" id="{04512647-3934-5E9E-2936-6397F779CA48}"/>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34" name="TextBox 33">
              <a:extLst>
                <a:ext uri="{FF2B5EF4-FFF2-40B4-BE49-F238E27FC236}">
                  <a16:creationId xmlns:a16="http://schemas.microsoft.com/office/drawing/2014/main" id="{2851EAA2-D02A-EE73-95E7-5EF387333B07}"/>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Student Menu</a:t>
              </a:r>
            </a:p>
          </p:txBody>
        </p:sp>
      </p:grpSp>
      <p:grpSp>
        <p:nvGrpSpPr>
          <p:cNvPr id="35" name="Group 34">
            <a:extLst>
              <a:ext uri="{FF2B5EF4-FFF2-40B4-BE49-F238E27FC236}">
                <a16:creationId xmlns:a16="http://schemas.microsoft.com/office/drawing/2014/main" id="{53078145-6E52-B8A9-74AA-E9DB81312893}"/>
              </a:ext>
            </a:extLst>
          </p:cNvPr>
          <p:cNvGrpSpPr/>
          <p:nvPr/>
        </p:nvGrpSpPr>
        <p:grpSpPr>
          <a:xfrm>
            <a:off x="6267690" y="1787515"/>
            <a:ext cx="2095018" cy="590309"/>
            <a:chOff x="6267691" y="312516"/>
            <a:chExt cx="2095018" cy="590309"/>
          </a:xfrm>
        </p:grpSpPr>
        <p:pic>
          <p:nvPicPr>
            <p:cNvPr id="36" name="Picture 35" descr="preencoded.png">
              <a:extLst>
                <a:ext uri="{FF2B5EF4-FFF2-40B4-BE49-F238E27FC236}">
                  <a16:creationId xmlns:a16="http://schemas.microsoft.com/office/drawing/2014/main" id="{4765709B-FFAA-728D-697D-8B2FDE518F8B}"/>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37" name="TextBox 36">
              <a:extLst>
                <a:ext uri="{FF2B5EF4-FFF2-40B4-BE49-F238E27FC236}">
                  <a16:creationId xmlns:a16="http://schemas.microsoft.com/office/drawing/2014/main" id="{2E754427-B093-5864-4A27-65919402014A}"/>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Login</a:t>
              </a:r>
            </a:p>
          </p:txBody>
        </p:sp>
      </p:grpSp>
      <p:grpSp>
        <p:nvGrpSpPr>
          <p:cNvPr id="38" name="Group 37">
            <a:extLst>
              <a:ext uri="{FF2B5EF4-FFF2-40B4-BE49-F238E27FC236}">
                <a16:creationId xmlns:a16="http://schemas.microsoft.com/office/drawing/2014/main" id="{D9C4D401-E51A-B4B7-E340-1DFFA6648C64}"/>
              </a:ext>
            </a:extLst>
          </p:cNvPr>
          <p:cNvGrpSpPr/>
          <p:nvPr/>
        </p:nvGrpSpPr>
        <p:grpSpPr>
          <a:xfrm>
            <a:off x="10434578" y="2845839"/>
            <a:ext cx="2095018" cy="590309"/>
            <a:chOff x="6267691" y="312516"/>
            <a:chExt cx="2095018" cy="590309"/>
          </a:xfrm>
        </p:grpSpPr>
        <p:pic>
          <p:nvPicPr>
            <p:cNvPr id="39" name="Picture 38" descr="preencoded.png">
              <a:extLst>
                <a:ext uri="{FF2B5EF4-FFF2-40B4-BE49-F238E27FC236}">
                  <a16:creationId xmlns:a16="http://schemas.microsoft.com/office/drawing/2014/main" id="{D6010660-D0F8-2429-4946-59B841B4AE18}"/>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40" name="TextBox 39">
              <a:extLst>
                <a:ext uri="{FF2B5EF4-FFF2-40B4-BE49-F238E27FC236}">
                  <a16:creationId xmlns:a16="http://schemas.microsoft.com/office/drawing/2014/main" id="{10FC1C8C-A924-F2E9-1222-1E9D3F41B7BE}"/>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Exit</a:t>
              </a:r>
            </a:p>
          </p:txBody>
        </p:sp>
      </p:grpSp>
      <p:grpSp>
        <p:nvGrpSpPr>
          <p:cNvPr id="41" name="Group 40">
            <a:extLst>
              <a:ext uri="{FF2B5EF4-FFF2-40B4-BE49-F238E27FC236}">
                <a16:creationId xmlns:a16="http://schemas.microsoft.com/office/drawing/2014/main" id="{0619C088-6BAF-23BD-452A-6A41F67586F4}"/>
              </a:ext>
            </a:extLst>
          </p:cNvPr>
          <p:cNvGrpSpPr/>
          <p:nvPr/>
        </p:nvGrpSpPr>
        <p:grpSpPr>
          <a:xfrm>
            <a:off x="2100804" y="2843336"/>
            <a:ext cx="2095018" cy="590309"/>
            <a:chOff x="6267691" y="312516"/>
            <a:chExt cx="2095018" cy="590309"/>
          </a:xfrm>
        </p:grpSpPr>
        <p:pic>
          <p:nvPicPr>
            <p:cNvPr id="42" name="Picture 41" descr="preencoded.png">
              <a:extLst>
                <a:ext uri="{FF2B5EF4-FFF2-40B4-BE49-F238E27FC236}">
                  <a16:creationId xmlns:a16="http://schemas.microsoft.com/office/drawing/2014/main" id="{10A4E2FB-6B77-1A81-D653-8F14ED7D104B}"/>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43" name="TextBox 42">
              <a:extLst>
                <a:ext uri="{FF2B5EF4-FFF2-40B4-BE49-F238E27FC236}">
                  <a16:creationId xmlns:a16="http://schemas.microsoft.com/office/drawing/2014/main" id="{48909980-D778-66AD-CCD4-185493D41D16}"/>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Admin Menu</a:t>
              </a:r>
            </a:p>
          </p:txBody>
        </p:sp>
      </p:grpSp>
      <p:sp>
        <p:nvSpPr>
          <p:cNvPr id="44" name="Text 0">
            <a:extLst>
              <a:ext uri="{FF2B5EF4-FFF2-40B4-BE49-F238E27FC236}">
                <a16:creationId xmlns:a16="http://schemas.microsoft.com/office/drawing/2014/main" id="{43FAA771-14EE-40B4-5EBB-2C215396F1A5}"/>
              </a:ext>
            </a:extLst>
          </p:cNvPr>
          <p:cNvSpPr/>
          <p:nvPr/>
        </p:nvSpPr>
        <p:spPr>
          <a:xfrm>
            <a:off x="295195" y="287331"/>
            <a:ext cx="4754047" cy="584002"/>
          </a:xfrm>
          <a:prstGeom prst="rect">
            <a:avLst/>
          </a:prstGeom>
          <a:noFill/>
          <a:ln/>
        </p:spPr>
        <p:txBody>
          <a:bodyPr wrap="none" lIns="0" tIns="0" rIns="0" bIns="0" rtlCol="0" anchor="t"/>
          <a:lstStyle/>
          <a:p>
            <a:pPr marL="0" indent="0">
              <a:lnSpc>
                <a:spcPts val="4550"/>
              </a:lnSpc>
              <a:buNone/>
            </a:pPr>
            <a:r>
              <a:rPr lang="en-US" sz="3650" dirty="0">
                <a:solidFill>
                  <a:srgbClr val="F2F0F4"/>
                </a:solidFill>
                <a:latin typeface="Montserrat" pitchFamily="34" charset="0"/>
                <a:ea typeface="Montserrat" pitchFamily="34" charset="-122"/>
                <a:cs typeface="Montserrat" pitchFamily="34" charset="-120"/>
              </a:rPr>
              <a:t>Flow Diagram:-</a:t>
            </a:r>
            <a:endParaRPr lang="en-US" sz="3650" dirty="0"/>
          </a:p>
        </p:txBody>
      </p:sp>
      <p:grpSp>
        <p:nvGrpSpPr>
          <p:cNvPr id="45" name="Group 44">
            <a:extLst>
              <a:ext uri="{FF2B5EF4-FFF2-40B4-BE49-F238E27FC236}">
                <a16:creationId xmlns:a16="http://schemas.microsoft.com/office/drawing/2014/main" id="{2376F62A-8E40-FE59-D948-CCF96E61F3EB}"/>
              </a:ext>
            </a:extLst>
          </p:cNvPr>
          <p:cNvGrpSpPr/>
          <p:nvPr/>
        </p:nvGrpSpPr>
        <p:grpSpPr>
          <a:xfrm>
            <a:off x="1478663" y="4182825"/>
            <a:ext cx="3339298" cy="1222823"/>
            <a:chOff x="6267691" y="312516"/>
            <a:chExt cx="2095018" cy="590309"/>
          </a:xfrm>
        </p:grpSpPr>
        <p:pic>
          <p:nvPicPr>
            <p:cNvPr id="46" name="Picture 45" descr="preencoded.png">
              <a:extLst>
                <a:ext uri="{FF2B5EF4-FFF2-40B4-BE49-F238E27FC236}">
                  <a16:creationId xmlns:a16="http://schemas.microsoft.com/office/drawing/2014/main" id="{9ADB3D68-C34F-6749-90A3-9A268ED44ABB}"/>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47" name="TextBox 46">
              <a:extLst>
                <a:ext uri="{FF2B5EF4-FFF2-40B4-BE49-F238E27FC236}">
                  <a16:creationId xmlns:a16="http://schemas.microsoft.com/office/drawing/2014/main" id="{55F9437B-FFDB-CE6D-F814-8D152DB9BDF6}"/>
                </a:ext>
              </a:extLst>
            </p:cNvPr>
            <p:cNvSpPr txBox="1"/>
            <p:nvPr/>
          </p:nvSpPr>
          <p:spPr>
            <a:xfrm>
              <a:off x="6377651" y="353858"/>
              <a:ext cx="1875097" cy="358307"/>
            </a:xfrm>
            <a:prstGeom prst="rect">
              <a:avLst/>
            </a:prstGeom>
            <a:noFill/>
          </p:spPr>
          <p:txBody>
            <a:bodyPr wrap="square" rtlCol="0">
              <a:spAutoFit/>
            </a:bodyPr>
            <a:lstStyle/>
            <a:p>
              <a:pPr marL="342900" indent="-342900">
                <a:buFontTx/>
                <a:buChar char="-"/>
              </a:pPr>
              <a:r>
                <a:rPr lang="en-IN" sz="2000" b="1" dirty="0"/>
                <a:t>Create Exams</a:t>
              </a:r>
            </a:p>
            <a:p>
              <a:pPr marL="342900" indent="-342900">
                <a:buFontTx/>
                <a:buChar char="-"/>
              </a:pPr>
              <a:r>
                <a:rPr lang="en-IN" sz="2000" b="1" dirty="0"/>
                <a:t>Add Question to exam</a:t>
              </a:r>
            </a:p>
            <a:p>
              <a:pPr marL="342900" indent="-342900">
                <a:buFontTx/>
                <a:buChar char="-"/>
              </a:pPr>
              <a:r>
                <a:rPr lang="en-IN" sz="2000" b="1" dirty="0"/>
                <a:t>View all Question </a:t>
              </a:r>
            </a:p>
          </p:txBody>
        </p:sp>
      </p:grpSp>
      <p:grpSp>
        <p:nvGrpSpPr>
          <p:cNvPr id="48" name="Group 47">
            <a:extLst>
              <a:ext uri="{FF2B5EF4-FFF2-40B4-BE49-F238E27FC236}">
                <a16:creationId xmlns:a16="http://schemas.microsoft.com/office/drawing/2014/main" id="{A9AF53C4-C75E-E884-7EF5-D5AF299F12C8}"/>
              </a:ext>
            </a:extLst>
          </p:cNvPr>
          <p:cNvGrpSpPr/>
          <p:nvPr/>
        </p:nvGrpSpPr>
        <p:grpSpPr>
          <a:xfrm>
            <a:off x="5645549" y="4182826"/>
            <a:ext cx="3339298" cy="792066"/>
            <a:chOff x="6267691" y="312516"/>
            <a:chExt cx="2095018" cy="590309"/>
          </a:xfrm>
        </p:grpSpPr>
        <p:pic>
          <p:nvPicPr>
            <p:cNvPr id="49" name="Picture 48" descr="preencoded.png">
              <a:extLst>
                <a:ext uri="{FF2B5EF4-FFF2-40B4-BE49-F238E27FC236}">
                  <a16:creationId xmlns:a16="http://schemas.microsoft.com/office/drawing/2014/main" id="{62EB4A30-6D30-0E41-EDEE-C90F6E38AFD4}"/>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50" name="TextBox 49">
              <a:extLst>
                <a:ext uri="{FF2B5EF4-FFF2-40B4-BE49-F238E27FC236}">
                  <a16:creationId xmlns:a16="http://schemas.microsoft.com/office/drawing/2014/main" id="{5583578F-53A9-6612-EA38-BED21D08AF27}"/>
                </a:ext>
              </a:extLst>
            </p:cNvPr>
            <p:cNvSpPr txBox="1"/>
            <p:nvPr/>
          </p:nvSpPr>
          <p:spPr>
            <a:xfrm>
              <a:off x="6377651" y="353858"/>
              <a:ext cx="1875097" cy="347654"/>
            </a:xfrm>
            <a:prstGeom prst="rect">
              <a:avLst/>
            </a:prstGeom>
            <a:noFill/>
          </p:spPr>
          <p:txBody>
            <a:bodyPr wrap="square" rtlCol="0">
              <a:spAutoFit/>
            </a:bodyPr>
            <a:lstStyle/>
            <a:p>
              <a:pPr marL="342900" indent="-342900">
                <a:buFontTx/>
                <a:buChar char="-"/>
              </a:pPr>
              <a:r>
                <a:rPr lang="en-IN" sz="2000" b="1" dirty="0"/>
                <a:t>Give Exams</a:t>
              </a:r>
            </a:p>
            <a:p>
              <a:pPr marL="342900" indent="-342900">
                <a:buFontTx/>
                <a:buChar char="-"/>
              </a:pPr>
              <a:r>
                <a:rPr lang="en-IN" sz="2000" b="1" dirty="0"/>
                <a:t>View Obtain Marks</a:t>
              </a:r>
            </a:p>
          </p:txBody>
        </p:sp>
      </p:grpSp>
      <p:grpSp>
        <p:nvGrpSpPr>
          <p:cNvPr id="51" name="Group 50">
            <a:extLst>
              <a:ext uri="{FF2B5EF4-FFF2-40B4-BE49-F238E27FC236}">
                <a16:creationId xmlns:a16="http://schemas.microsoft.com/office/drawing/2014/main" id="{3E839143-B9A2-5533-A537-139AB45777B3}"/>
              </a:ext>
            </a:extLst>
          </p:cNvPr>
          <p:cNvGrpSpPr/>
          <p:nvPr/>
        </p:nvGrpSpPr>
        <p:grpSpPr>
          <a:xfrm>
            <a:off x="10434577" y="4259664"/>
            <a:ext cx="2095018" cy="1201975"/>
            <a:chOff x="6267691" y="312516"/>
            <a:chExt cx="2095018" cy="800483"/>
          </a:xfrm>
        </p:grpSpPr>
        <p:pic>
          <p:nvPicPr>
            <p:cNvPr id="52" name="Picture 51" descr="preencoded.png">
              <a:extLst>
                <a:ext uri="{FF2B5EF4-FFF2-40B4-BE49-F238E27FC236}">
                  <a16:creationId xmlns:a16="http://schemas.microsoft.com/office/drawing/2014/main" id="{0A0A090E-340C-227E-6F9F-4A075F3F2B22}"/>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53" name="TextBox 52">
              <a:extLst>
                <a:ext uri="{FF2B5EF4-FFF2-40B4-BE49-F238E27FC236}">
                  <a16:creationId xmlns:a16="http://schemas.microsoft.com/office/drawing/2014/main" id="{2282C33B-554B-3620-2BAD-2DE3FEC10CBE}"/>
                </a:ext>
              </a:extLst>
            </p:cNvPr>
            <p:cNvSpPr txBox="1"/>
            <p:nvPr/>
          </p:nvSpPr>
          <p:spPr>
            <a:xfrm>
              <a:off x="6377651" y="405113"/>
              <a:ext cx="1875097" cy="707886"/>
            </a:xfrm>
            <a:prstGeom prst="rect">
              <a:avLst/>
            </a:prstGeom>
            <a:noFill/>
          </p:spPr>
          <p:txBody>
            <a:bodyPr wrap="square" rtlCol="0">
              <a:spAutoFit/>
            </a:bodyPr>
            <a:lstStyle/>
            <a:p>
              <a:pPr algn="ctr"/>
              <a:r>
                <a:rPr lang="en-IN" sz="2000" b="1" dirty="0"/>
                <a:t>Exit from the Program</a:t>
              </a:r>
            </a:p>
          </p:txBody>
        </p:sp>
      </p:grpSp>
      <p:grpSp>
        <p:nvGrpSpPr>
          <p:cNvPr id="54" name="Group 53">
            <a:extLst>
              <a:ext uri="{FF2B5EF4-FFF2-40B4-BE49-F238E27FC236}">
                <a16:creationId xmlns:a16="http://schemas.microsoft.com/office/drawing/2014/main" id="{7A342E61-5EE1-06AB-F3EB-33F75B9DA397}"/>
              </a:ext>
            </a:extLst>
          </p:cNvPr>
          <p:cNvGrpSpPr/>
          <p:nvPr/>
        </p:nvGrpSpPr>
        <p:grpSpPr>
          <a:xfrm>
            <a:off x="4282633" y="6683362"/>
            <a:ext cx="2095018" cy="886386"/>
            <a:chOff x="6267691" y="312516"/>
            <a:chExt cx="2095018" cy="590309"/>
          </a:xfrm>
        </p:grpSpPr>
        <p:pic>
          <p:nvPicPr>
            <p:cNvPr id="55" name="Picture 54" descr="preencoded.png">
              <a:extLst>
                <a:ext uri="{FF2B5EF4-FFF2-40B4-BE49-F238E27FC236}">
                  <a16:creationId xmlns:a16="http://schemas.microsoft.com/office/drawing/2014/main" id="{F52EA44A-5A0C-3912-A5BC-7C88507D2E4C}"/>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56" name="TextBox 55">
              <a:extLst>
                <a:ext uri="{FF2B5EF4-FFF2-40B4-BE49-F238E27FC236}">
                  <a16:creationId xmlns:a16="http://schemas.microsoft.com/office/drawing/2014/main" id="{9646ED38-6FB2-39ED-335A-D290A707BE05}"/>
                </a:ext>
              </a:extLst>
            </p:cNvPr>
            <p:cNvSpPr txBox="1"/>
            <p:nvPr/>
          </p:nvSpPr>
          <p:spPr>
            <a:xfrm>
              <a:off x="6377651" y="405113"/>
              <a:ext cx="1875097" cy="471433"/>
            </a:xfrm>
            <a:prstGeom prst="rect">
              <a:avLst/>
            </a:prstGeom>
            <a:noFill/>
          </p:spPr>
          <p:txBody>
            <a:bodyPr wrap="square" rtlCol="0">
              <a:spAutoFit/>
            </a:bodyPr>
            <a:lstStyle/>
            <a:p>
              <a:pPr algn="ctr"/>
              <a:r>
                <a:rPr lang="en-IN" sz="2000" b="1" dirty="0"/>
                <a:t>Data Store in Database</a:t>
              </a:r>
            </a:p>
          </p:txBody>
        </p:sp>
      </p:grpSp>
      <p:grpSp>
        <p:nvGrpSpPr>
          <p:cNvPr id="57" name="Group 56">
            <a:extLst>
              <a:ext uri="{FF2B5EF4-FFF2-40B4-BE49-F238E27FC236}">
                <a16:creationId xmlns:a16="http://schemas.microsoft.com/office/drawing/2014/main" id="{0E9D34D6-88B4-9229-B3CB-1C659E1E8D13}"/>
              </a:ext>
            </a:extLst>
          </p:cNvPr>
          <p:cNvGrpSpPr/>
          <p:nvPr/>
        </p:nvGrpSpPr>
        <p:grpSpPr>
          <a:xfrm>
            <a:off x="6267691" y="5386758"/>
            <a:ext cx="2095018" cy="590309"/>
            <a:chOff x="6267691" y="312516"/>
            <a:chExt cx="2095018" cy="590309"/>
          </a:xfrm>
        </p:grpSpPr>
        <p:pic>
          <p:nvPicPr>
            <p:cNvPr id="58" name="Picture 57" descr="preencoded.png">
              <a:extLst>
                <a:ext uri="{FF2B5EF4-FFF2-40B4-BE49-F238E27FC236}">
                  <a16:creationId xmlns:a16="http://schemas.microsoft.com/office/drawing/2014/main" id="{47F6740C-F410-70BE-8E30-64A9B0C123E5}"/>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59" name="TextBox 58">
              <a:extLst>
                <a:ext uri="{FF2B5EF4-FFF2-40B4-BE49-F238E27FC236}">
                  <a16:creationId xmlns:a16="http://schemas.microsoft.com/office/drawing/2014/main" id="{15537398-EBDE-E2AC-D391-51BF4EA82415}"/>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Logout</a:t>
              </a:r>
            </a:p>
          </p:txBody>
        </p:sp>
      </p:grpSp>
      <p:grpSp>
        <p:nvGrpSpPr>
          <p:cNvPr id="60" name="Group 59">
            <a:extLst>
              <a:ext uri="{FF2B5EF4-FFF2-40B4-BE49-F238E27FC236}">
                <a16:creationId xmlns:a16="http://schemas.microsoft.com/office/drawing/2014/main" id="{6ED7A384-520E-9656-F86B-698174453DC6}"/>
              </a:ext>
            </a:extLst>
          </p:cNvPr>
          <p:cNvGrpSpPr/>
          <p:nvPr/>
        </p:nvGrpSpPr>
        <p:grpSpPr>
          <a:xfrm>
            <a:off x="2100802" y="5736710"/>
            <a:ext cx="2095018" cy="590309"/>
            <a:chOff x="6267691" y="312516"/>
            <a:chExt cx="2095018" cy="590309"/>
          </a:xfrm>
        </p:grpSpPr>
        <p:pic>
          <p:nvPicPr>
            <p:cNvPr id="61" name="Picture 60" descr="preencoded.png">
              <a:extLst>
                <a:ext uri="{FF2B5EF4-FFF2-40B4-BE49-F238E27FC236}">
                  <a16:creationId xmlns:a16="http://schemas.microsoft.com/office/drawing/2014/main" id="{43F8165F-631E-2E13-3C8C-D33FBF77EB46}"/>
                </a:ext>
              </a:extLst>
            </p:cNvPr>
            <p:cNvPicPr>
              <a:picLocks noChangeAspect="1"/>
            </p:cNvPicPr>
            <p:nvPr/>
          </p:nvPicPr>
          <p:blipFill>
            <a:blip r:embed="rId4"/>
            <a:srcRect l="31992" t="3420" r="20304" b="90119"/>
            <a:stretch/>
          </p:blipFill>
          <p:spPr>
            <a:xfrm>
              <a:off x="6267691" y="312516"/>
              <a:ext cx="2095018" cy="590309"/>
            </a:xfrm>
            <a:custGeom>
              <a:avLst/>
              <a:gdLst>
                <a:gd name="connsiteX0" fmla="*/ 98387 w 2095018"/>
                <a:gd name="connsiteY0" fmla="*/ 0 h 590309"/>
                <a:gd name="connsiteX1" fmla="*/ 1996631 w 2095018"/>
                <a:gd name="connsiteY1" fmla="*/ 0 h 590309"/>
                <a:gd name="connsiteX2" fmla="*/ 2095018 w 2095018"/>
                <a:gd name="connsiteY2" fmla="*/ 98387 h 590309"/>
                <a:gd name="connsiteX3" fmla="*/ 2095018 w 2095018"/>
                <a:gd name="connsiteY3" fmla="*/ 491922 h 590309"/>
                <a:gd name="connsiteX4" fmla="*/ 1996631 w 2095018"/>
                <a:gd name="connsiteY4" fmla="*/ 590309 h 590309"/>
                <a:gd name="connsiteX5" fmla="*/ 98387 w 2095018"/>
                <a:gd name="connsiteY5" fmla="*/ 590309 h 590309"/>
                <a:gd name="connsiteX6" fmla="*/ 0 w 2095018"/>
                <a:gd name="connsiteY6" fmla="*/ 491922 h 590309"/>
                <a:gd name="connsiteX7" fmla="*/ 0 w 2095018"/>
                <a:gd name="connsiteY7" fmla="*/ 98387 h 590309"/>
                <a:gd name="connsiteX8" fmla="*/ 98387 w 2095018"/>
                <a:gd name="connsiteY8" fmla="*/ 0 h 5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018" h="590309">
                  <a:moveTo>
                    <a:pt x="98387" y="0"/>
                  </a:moveTo>
                  <a:lnTo>
                    <a:pt x="1996631" y="0"/>
                  </a:lnTo>
                  <a:cubicBezTo>
                    <a:pt x="2050969" y="0"/>
                    <a:pt x="2095018" y="44049"/>
                    <a:pt x="2095018" y="98387"/>
                  </a:cubicBezTo>
                  <a:lnTo>
                    <a:pt x="2095018" y="491922"/>
                  </a:lnTo>
                  <a:cubicBezTo>
                    <a:pt x="2095018" y="546260"/>
                    <a:pt x="2050969" y="590309"/>
                    <a:pt x="1996631" y="590309"/>
                  </a:cubicBezTo>
                  <a:lnTo>
                    <a:pt x="98387" y="590309"/>
                  </a:lnTo>
                  <a:cubicBezTo>
                    <a:pt x="44049" y="590309"/>
                    <a:pt x="0" y="546260"/>
                    <a:pt x="0" y="491922"/>
                  </a:cubicBezTo>
                  <a:lnTo>
                    <a:pt x="0" y="98387"/>
                  </a:lnTo>
                  <a:cubicBezTo>
                    <a:pt x="0" y="44049"/>
                    <a:pt x="44049" y="0"/>
                    <a:pt x="98387" y="0"/>
                  </a:cubicBezTo>
                  <a:close/>
                </a:path>
              </a:pathLst>
            </a:custGeom>
          </p:spPr>
        </p:pic>
        <p:sp>
          <p:nvSpPr>
            <p:cNvPr id="62" name="TextBox 61">
              <a:extLst>
                <a:ext uri="{FF2B5EF4-FFF2-40B4-BE49-F238E27FC236}">
                  <a16:creationId xmlns:a16="http://schemas.microsoft.com/office/drawing/2014/main" id="{88BCCA8F-DA4C-A4EB-E74E-ADD803BEF6F6}"/>
                </a:ext>
              </a:extLst>
            </p:cNvPr>
            <p:cNvSpPr txBox="1"/>
            <p:nvPr/>
          </p:nvSpPr>
          <p:spPr>
            <a:xfrm>
              <a:off x="6377651" y="405113"/>
              <a:ext cx="1875097" cy="400110"/>
            </a:xfrm>
            <a:prstGeom prst="rect">
              <a:avLst/>
            </a:prstGeom>
            <a:noFill/>
          </p:spPr>
          <p:txBody>
            <a:bodyPr wrap="square" rtlCol="0">
              <a:spAutoFit/>
            </a:bodyPr>
            <a:lstStyle/>
            <a:p>
              <a:pPr algn="ctr"/>
              <a:r>
                <a:rPr lang="en-IN" sz="2000" b="1" dirty="0"/>
                <a:t>Logout</a:t>
              </a:r>
            </a:p>
          </p:txBody>
        </p:sp>
      </p:grpSp>
      <p:cxnSp>
        <p:nvCxnSpPr>
          <p:cNvPr id="64" name="Straight Arrow Connector 63">
            <a:extLst>
              <a:ext uri="{FF2B5EF4-FFF2-40B4-BE49-F238E27FC236}">
                <a16:creationId xmlns:a16="http://schemas.microsoft.com/office/drawing/2014/main" id="{97255DB0-5E07-442A-37BF-69391109E8D1}"/>
              </a:ext>
            </a:extLst>
          </p:cNvPr>
          <p:cNvCxnSpPr>
            <a:cxnSpLocks/>
          </p:cNvCxnSpPr>
          <p:nvPr/>
        </p:nvCxnSpPr>
        <p:spPr>
          <a:xfrm>
            <a:off x="7305037" y="5046078"/>
            <a:ext cx="0" cy="34068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3A0264E-BD6C-9E23-98AA-208FAAF7DA0F}"/>
              </a:ext>
            </a:extLst>
          </p:cNvPr>
          <p:cNvCxnSpPr>
            <a:cxnSpLocks/>
          </p:cNvCxnSpPr>
          <p:nvPr/>
        </p:nvCxnSpPr>
        <p:spPr>
          <a:xfrm>
            <a:off x="7315197" y="2377824"/>
            <a:ext cx="0" cy="465512"/>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2AD3989-A8CE-F527-C7B1-5C5887391F20}"/>
              </a:ext>
            </a:extLst>
          </p:cNvPr>
          <p:cNvCxnSpPr>
            <a:cxnSpLocks/>
          </p:cNvCxnSpPr>
          <p:nvPr/>
        </p:nvCxnSpPr>
        <p:spPr>
          <a:xfrm>
            <a:off x="3148310" y="3436148"/>
            <a:ext cx="0" cy="746678"/>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49CE537-3A83-EC09-2385-B747930A6B39}"/>
              </a:ext>
            </a:extLst>
          </p:cNvPr>
          <p:cNvCxnSpPr>
            <a:cxnSpLocks/>
          </p:cNvCxnSpPr>
          <p:nvPr/>
        </p:nvCxnSpPr>
        <p:spPr>
          <a:xfrm>
            <a:off x="11482085" y="3491620"/>
            <a:ext cx="0" cy="746678"/>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4024F57-4508-A795-6A0D-A586D1047C93}"/>
              </a:ext>
            </a:extLst>
          </p:cNvPr>
          <p:cNvCxnSpPr>
            <a:cxnSpLocks/>
          </p:cNvCxnSpPr>
          <p:nvPr/>
        </p:nvCxnSpPr>
        <p:spPr>
          <a:xfrm>
            <a:off x="7315197" y="3491620"/>
            <a:ext cx="3" cy="62318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7D9BD09-67D6-EB5F-F583-3B1168639A6D}"/>
              </a:ext>
            </a:extLst>
          </p:cNvPr>
          <p:cNvCxnSpPr>
            <a:cxnSpLocks/>
          </p:cNvCxnSpPr>
          <p:nvPr/>
        </p:nvCxnSpPr>
        <p:spPr>
          <a:xfrm>
            <a:off x="7315200" y="1446835"/>
            <a:ext cx="0" cy="34068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09E809D-AC51-CA9C-FCD4-83FFF34E2E1B}"/>
              </a:ext>
            </a:extLst>
          </p:cNvPr>
          <p:cNvCxnSpPr>
            <a:cxnSpLocks/>
          </p:cNvCxnSpPr>
          <p:nvPr/>
        </p:nvCxnSpPr>
        <p:spPr>
          <a:xfrm>
            <a:off x="3138150" y="5396030"/>
            <a:ext cx="0" cy="34068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17E0F8-2A23-1395-101F-09783A5297E4}"/>
              </a:ext>
            </a:extLst>
          </p:cNvPr>
          <p:cNvCxnSpPr>
            <a:cxnSpLocks/>
          </p:cNvCxnSpPr>
          <p:nvPr/>
        </p:nvCxnSpPr>
        <p:spPr>
          <a:xfrm>
            <a:off x="4282633" y="3135988"/>
            <a:ext cx="1934450" cy="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47FFDC9-3910-1933-3965-6427EBE8D5C0}"/>
              </a:ext>
            </a:extLst>
          </p:cNvPr>
          <p:cNvCxnSpPr>
            <a:cxnSpLocks/>
          </p:cNvCxnSpPr>
          <p:nvPr/>
        </p:nvCxnSpPr>
        <p:spPr>
          <a:xfrm>
            <a:off x="8429007" y="3135988"/>
            <a:ext cx="1934450" cy="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BA4CB2C-9B2E-0592-C10C-25E9978AA35C}"/>
              </a:ext>
            </a:extLst>
          </p:cNvPr>
          <p:cNvCxnSpPr>
            <a:cxnSpLocks/>
          </p:cNvCxnSpPr>
          <p:nvPr/>
        </p:nvCxnSpPr>
        <p:spPr>
          <a:xfrm>
            <a:off x="4907666" y="4704774"/>
            <a:ext cx="648182" cy="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939C95-3378-69CE-F105-F44BF9F0232E}"/>
              </a:ext>
            </a:extLst>
          </p:cNvPr>
          <p:cNvCxnSpPr>
            <a:cxnSpLocks/>
          </p:cNvCxnSpPr>
          <p:nvPr/>
        </p:nvCxnSpPr>
        <p:spPr>
          <a:xfrm>
            <a:off x="5233682" y="4710808"/>
            <a:ext cx="0" cy="1972554"/>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BCCAD40-077E-CA3C-A82A-798A1ABCCB94}"/>
              </a:ext>
            </a:extLst>
          </p:cNvPr>
          <p:cNvCxnSpPr>
            <a:cxnSpLocks/>
          </p:cNvCxnSpPr>
          <p:nvPr/>
        </p:nvCxnSpPr>
        <p:spPr>
          <a:xfrm>
            <a:off x="629920" y="7857594"/>
            <a:ext cx="6685280" cy="0"/>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D46432-5856-B97E-4551-73EA73069DF6}"/>
              </a:ext>
            </a:extLst>
          </p:cNvPr>
          <p:cNvCxnSpPr>
            <a:cxnSpLocks/>
          </p:cNvCxnSpPr>
          <p:nvPr/>
        </p:nvCxnSpPr>
        <p:spPr>
          <a:xfrm>
            <a:off x="7305037" y="5977067"/>
            <a:ext cx="0" cy="1905292"/>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56997A5-058A-E256-2F32-C00BBE70D82D}"/>
              </a:ext>
            </a:extLst>
          </p:cNvPr>
          <p:cNvCxnSpPr>
            <a:cxnSpLocks/>
          </p:cNvCxnSpPr>
          <p:nvPr/>
        </p:nvCxnSpPr>
        <p:spPr>
          <a:xfrm flipV="1">
            <a:off x="657608" y="2108772"/>
            <a:ext cx="0" cy="5748822"/>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96EFEDE-2E96-9ABA-14DF-78F44645FC28}"/>
              </a:ext>
            </a:extLst>
          </p:cNvPr>
          <p:cNvCxnSpPr>
            <a:cxnSpLocks/>
          </p:cNvCxnSpPr>
          <p:nvPr/>
        </p:nvCxnSpPr>
        <p:spPr>
          <a:xfrm flipV="1">
            <a:off x="665288" y="2055432"/>
            <a:ext cx="5602403" cy="2667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C7C5AE5-8E11-2CEC-7775-667DBFACB8D0}"/>
              </a:ext>
            </a:extLst>
          </p:cNvPr>
          <p:cNvCxnSpPr>
            <a:cxnSpLocks/>
          </p:cNvCxnSpPr>
          <p:nvPr/>
        </p:nvCxnSpPr>
        <p:spPr>
          <a:xfrm>
            <a:off x="3138150" y="6327019"/>
            <a:ext cx="10160" cy="1502236"/>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348CBB8-354F-3735-A615-2A4CB25E8E00}"/>
              </a:ext>
            </a:extLst>
          </p:cNvPr>
          <p:cNvCxnSpPr>
            <a:cxnSpLocks/>
          </p:cNvCxnSpPr>
          <p:nvPr/>
        </p:nvCxnSpPr>
        <p:spPr>
          <a:xfrm flipV="1">
            <a:off x="665087" y="6410339"/>
            <a:ext cx="0" cy="506246"/>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B545EDC-589C-3E72-EE31-9445EED7122F}"/>
              </a:ext>
            </a:extLst>
          </p:cNvPr>
          <p:cNvCxnSpPr>
            <a:cxnSpLocks/>
          </p:cNvCxnSpPr>
          <p:nvPr/>
        </p:nvCxnSpPr>
        <p:spPr>
          <a:xfrm flipV="1">
            <a:off x="657608" y="2927399"/>
            <a:ext cx="0" cy="506246"/>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D7D41F1-CA73-D3E5-9339-95E29920790A}"/>
              </a:ext>
            </a:extLst>
          </p:cNvPr>
          <p:cNvCxnSpPr>
            <a:cxnSpLocks/>
          </p:cNvCxnSpPr>
          <p:nvPr/>
        </p:nvCxnSpPr>
        <p:spPr>
          <a:xfrm flipV="1">
            <a:off x="1544320" y="2075435"/>
            <a:ext cx="970802" cy="3334"/>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0974E13-6212-DD58-C39F-2103B32D58C3}"/>
              </a:ext>
            </a:extLst>
          </p:cNvPr>
          <p:cNvCxnSpPr>
            <a:cxnSpLocks/>
          </p:cNvCxnSpPr>
          <p:nvPr/>
        </p:nvCxnSpPr>
        <p:spPr>
          <a:xfrm flipV="1">
            <a:off x="3840480" y="2065275"/>
            <a:ext cx="970802" cy="3334"/>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1B79E87-DBF1-F50B-A34F-393D06AE0B48}"/>
              </a:ext>
            </a:extLst>
          </p:cNvPr>
          <p:cNvCxnSpPr>
            <a:cxnSpLocks/>
          </p:cNvCxnSpPr>
          <p:nvPr/>
        </p:nvCxnSpPr>
        <p:spPr>
          <a:xfrm flipH="1">
            <a:off x="4966493" y="7857594"/>
            <a:ext cx="727296" cy="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944FDCA-FCAB-611F-EB99-34789C23AAD9}"/>
              </a:ext>
            </a:extLst>
          </p:cNvPr>
          <p:cNvCxnSpPr>
            <a:cxnSpLocks/>
          </p:cNvCxnSpPr>
          <p:nvPr/>
        </p:nvCxnSpPr>
        <p:spPr>
          <a:xfrm flipH="1">
            <a:off x="2151474" y="7857594"/>
            <a:ext cx="727296" cy="0"/>
          </a:xfrm>
          <a:prstGeom prst="straightConnector1">
            <a:avLst/>
          </a:prstGeom>
          <a:ln w="47625">
            <a:solidFill>
              <a:schemeClr val="bg2">
                <a:alpha val="99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45E8ADA4-DCA8-B839-D3DC-F064C0180E57}"/>
              </a:ext>
            </a:extLst>
          </p:cNvPr>
          <p:cNvSpPr/>
          <p:nvPr/>
        </p:nvSpPr>
        <p:spPr>
          <a:xfrm>
            <a:off x="295195" y="287331"/>
            <a:ext cx="7020005" cy="584002"/>
          </a:xfrm>
          <a:prstGeom prst="rect">
            <a:avLst/>
          </a:prstGeom>
          <a:noFill/>
          <a:ln/>
        </p:spPr>
        <p:txBody>
          <a:bodyPr wrap="none" lIns="0" tIns="0" rIns="0" bIns="0" rtlCol="0" anchor="t"/>
          <a:lstStyle/>
          <a:p>
            <a:pPr marL="0" indent="0">
              <a:lnSpc>
                <a:spcPts val="4550"/>
              </a:lnSpc>
              <a:buNone/>
            </a:pPr>
            <a:r>
              <a:rPr lang="en-US" sz="3650" dirty="0">
                <a:solidFill>
                  <a:srgbClr val="F2F0F4"/>
                </a:solidFill>
                <a:latin typeface="Montserrat" pitchFamily="34" charset="0"/>
                <a:ea typeface="Montserrat" pitchFamily="34" charset="-122"/>
                <a:cs typeface="Montserrat" pitchFamily="34" charset="-120"/>
              </a:rPr>
              <a:t>Entity-Relationship Diagram:-</a:t>
            </a:r>
          </a:p>
          <a:p>
            <a:pPr marL="0" indent="0">
              <a:lnSpc>
                <a:spcPts val="4550"/>
              </a:lnSpc>
              <a:buNone/>
            </a:pPr>
            <a:endParaRPr lang="en-US" sz="3650" dirty="0"/>
          </a:p>
        </p:txBody>
      </p:sp>
      <p:sp>
        <p:nvSpPr>
          <p:cNvPr id="10" name="Shape 1">
            <a:extLst>
              <a:ext uri="{FF2B5EF4-FFF2-40B4-BE49-F238E27FC236}">
                <a16:creationId xmlns:a16="http://schemas.microsoft.com/office/drawing/2014/main" id="{0D78BEDE-111F-A613-1CE0-8ACA30789223}"/>
              </a:ext>
            </a:extLst>
          </p:cNvPr>
          <p:cNvSpPr/>
          <p:nvPr/>
        </p:nvSpPr>
        <p:spPr>
          <a:xfrm>
            <a:off x="550720" y="1192355"/>
            <a:ext cx="8384936" cy="5497812"/>
          </a:xfrm>
          <a:prstGeom prst="roundRect">
            <a:avLst>
              <a:gd name="adj" fmla="val 768"/>
            </a:avLst>
          </a:prstGeom>
          <a:noFill/>
          <a:ln w="7620">
            <a:solidFill>
              <a:srgbClr val="000000">
                <a:alpha val="8000"/>
              </a:srgbClr>
            </a:solidFill>
            <a:prstDash val="solid"/>
          </a:ln>
        </p:spPr>
      </p:sp>
      <p:graphicFrame>
        <p:nvGraphicFramePr>
          <p:cNvPr id="31" name="Table 30">
            <a:extLst>
              <a:ext uri="{FF2B5EF4-FFF2-40B4-BE49-F238E27FC236}">
                <a16:creationId xmlns:a16="http://schemas.microsoft.com/office/drawing/2014/main" id="{BFE93BEC-A75E-8603-7F87-A8599207177D}"/>
              </a:ext>
            </a:extLst>
          </p:cNvPr>
          <p:cNvGraphicFramePr>
            <a:graphicFrameLocks noGrp="1"/>
          </p:cNvGraphicFramePr>
          <p:nvPr>
            <p:extLst>
              <p:ext uri="{D42A27DB-BD31-4B8C-83A1-F6EECF244321}">
                <p14:modId xmlns:p14="http://schemas.microsoft.com/office/powerpoint/2010/main" val="2958324412"/>
              </p:ext>
            </p:extLst>
          </p:nvPr>
        </p:nvGraphicFramePr>
        <p:xfrm>
          <a:off x="674146" y="1053084"/>
          <a:ext cx="10771990" cy="6756700"/>
        </p:xfrm>
        <a:graphic>
          <a:graphicData uri="http://schemas.openxmlformats.org/drawingml/2006/table">
            <a:tbl>
              <a:tblPr firstRow="1" bandRow="1">
                <a:tableStyleId>{BDBED569-4797-4DF1-A0F4-6AAB3CD982D8}</a:tableStyleId>
              </a:tblPr>
              <a:tblGrid>
                <a:gridCol w="3348833">
                  <a:extLst>
                    <a:ext uri="{9D8B030D-6E8A-4147-A177-3AD203B41FA5}">
                      <a16:colId xmlns:a16="http://schemas.microsoft.com/office/drawing/2014/main" val="1228949355"/>
                    </a:ext>
                  </a:extLst>
                </a:gridCol>
                <a:gridCol w="3832494">
                  <a:extLst>
                    <a:ext uri="{9D8B030D-6E8A-4147-A177-3AD203B41FA5}">
                      <a16:colId xmlns:a16="http://schemas.microsoft.com/office/drawing/2014/main" val="3011171019"/>
                    </a:ext>
                  </a:extLst>
                </a:gridCol>
                <a:gridCol w="3590663">
                  <a:extLst>
                    <a:ext uri="{9D8B030D-6E8A-4147-A177-3AD203B41FA5}">
                      <a16:colId xmlns:a16="http://schemas.microsoft.com/office/drawing/2014/main" val="3026445165"/>
                    </a:ext>
                  </a:extLst>
                </a:gridCol>
              </a:tblGrid>
              <a:tr h="1089212">
                <a:tc>
                  <a:txBody>
                    <a:bodyPr/>
                    <a:lstStyle/>
                    <a:p>
                      <a:pPr algn="ctr"/>
                      <a:r>
                        <a:rPr lang="en-IN" sz="2000" b="1" dirty="0">
                          <a:solidFill>
                            <a:schemeClr val="bg2"/>
                          </a:solidFill>
                        </a:rPr>
                        <a:t>Entity</a:t>
                      </a:r>
                    </a:p>
                  </a:txBody>
                  <a:tcPr anchor="ctr"/>
                </a:tc>
                <a:tc>
                  <a:txBody>
                    <a:bodyPr/>
                    <a:lstStyle/>
                    <a:p>
                      <a:pPr algn="ctr"/>
                      <a:r>
                        <a:rPr lang="en-IN" sz="2000" b="1" dirty="0">
                          <a:solidFill>
                            <a:schemeClr val="bg2"/>
                          </a:solidFill>
                        </a:rPr>
                        <a:t>Attributes</a:t>
                      </a:r>
                    </a:p>
                  </a:txBody>
                  <a:tcPr anchor="ctr"/>
                </a:tc>
                <a:tc>
                  <a:txBody>
                    <a:bodyPr/>
                    <a:lstStyle/>
                    <a:p>
                      <a:pPr algn="ctr"/>
                      <a:r>
                        <a:rPr lang="en-IN" sz="2000" b="1" dirty="0">
                          <a:solidFill>
                            <a:schemeClr val="bg2"/>
                          </a:solidFill>
                        </a:rPr>
                        <a:t>Relationship</a:t>
                      </a:r>
                    </a:p>
                  </a:txBody>
                  <a:tcPr anchor="ctr"/>
                </a:tc>
                <a:extLst>
                  <a:ext uri="{0D108BD9-81ED-4DB2-BD59-A6C34878D82A}">
                    <a16:rowId xmlns:a16="http://schemas.microsoft.com/office/drawing/2014/main" val="2798580293"/>
                  </a:ext>
                </a:extLst>
              </a:tr>
              <a:tr h="1089212">
                <a:tc>
                  <a:txBody>
                    <a:bodyPr/>
                    <a:lstStyle/>
                    <a:p>
                      <a:pPr algn="ctr"/>
                      <a:r>
                        <a:rPr lang="en-IN" sz="2000" b="1" dirty="0">
                          <a:solidFill>
                            <a:schemeClr val="bg2"/>
                          </a:solidFill>
                        </a:rPr>
                        <a:t>User</a:t>
                      </a:r>
                    </a:p>
                  </a:txBody>
                  <a:tcPr anchor="ctr"/>
                </a:tc>
                <a:tc>
                  <a:txBody>
                    <a:bodyPr/>
                    <a:lstStyle/>
                    <a:p>
                      <a:pPr algn="ctr"/>
                      <a:r>
                        <a:rPr lang="en-IN" sz="2000" b="1" dirty="0">
                          <a:solidFill>
                            <a:schemeClr val="bg2"/>
                          </a:solidFill>
                        </a:rPr>
                        <a:t>(Admin):Admin ID Name , Password</a:t>
                      </a:r>
                    </a:p>
                    <a:p>
                      <a:pPr algn="ctr"/>
                      <a:r>
                        <a:rPr lang="en-IN" sz="2000" b="1" dirty="0">
                          <a:solidFill>
                            <a:schemeClr val="bg2"/>
                          </a:solidFill>
                        </a:rPr>
                        <a:t>(Student):Student Id,  Name , Class , En. No. Or Roll No.  </a:t>
                      </a:r>
                    </a:p>
                  </a:txBody>
                  <a:tcPr anchor="ctr"/>
                </a:tc>
                <a:tc>
                  <a:txBody>
                    <a:bodyPr/>
                    <a:lstStyle/>
                    <a:p>
                      <a:pPr algn="ctr"/>
                      <a:r>
                        <a:rPr lang="en-IN" sz="2000" b="1" dirty="0">
                          <a:solidFill>
                            <a:schemeClr val="bg2"/>
                          </a:solidFill>
                        </a:rPr>
                        <a:t>Has Many User , Has Different credentials</a:t>
                      </a:r>
                    </a:p>
                  </a:txBody>
                  <a:tcPr anchor="ctr"/>
                </a:tc>
                <a:extLst>
                  <a:ext uri="{0D108BD9-81ED-4DB2-BD59-A6C34878D82A}">
                    <a16:rowId xmlns:a16="http://schemas.microsoft.com/office/drawing/2014/main" val="3709834381"/>
                  </a:ext>
                </a:extLst>
              </a:tr>
              <a:tr h="1089212">
                <a:tc>
                  <a:txBody>
                    <a:bodyPr/>
                    <a:lstStyle/>
                    <a:p>
                      <a:pPr algn="ctr"/>
                      <a:r>
                        <a:rPr lang="en-IN" sz="2000" b="1" dirty="0">
                          <a:solidFill>
                            <a:schemeClr val="bg2"/>
                          </a:solidFill>
                        </a:rPr>
                        <a:t>Exams</a:t>
                      </a:r>
                    </a:p>
                  </a:txBody>
                  <a:tcPr anchor="ctr"/>
                </a:tc>
                <a:tc>
                  <a:txBody>
                    <a:bodyPr/>
                    <a:lstStyle/>
                    <a:p>
                      <a:pPr algn="ctr"/>
                      <a:r>
                        <a:rPr lang="en-IN" sz="2000" b="1" dirty="0">
                          <a:solidFill>
                            <a:schemeClr val="bg2"/>
                          </a:solidFill>
                        </a:rPr>
                        <a:t>Exam name  , Exam Id</a:t>
                      </a:r>
                    </a:p>
                  </a:txBody>
                  <a:tcPr anchor="ctr"/>
                </a:tc>
                <a:tc>
                  <a:txBody>
                    <a:bodyPr/>
                    <a:lstStyle/>
                    <a:p>
                      <a:pPr algn="ctr"/>
                      <a:r>
                        <a:rPr lang="en-IN" sz="2000" b="1" dirty="0">
                          <a:solidFill>
                            <a:schemeClr val="bg2"/>
                          </a:solidFill>
                        </a:rPr>
                        <a:t>Has Many Exams , Has different Exams Ids</a:t>
                      </a:r>
                    </a:p>
                  </a:txBody>
                  <a:tcPr anchor="ctr"/>
                </a:tc>
                <a:extLst>
                  <a:ext uri="{0D108BD9-81ED-4DB2-BD59-A6C34878D82A}">
                    <a16:rowId xmlns:a16="http://schemas.microsoft.com/office/drawing/2014/main" val="355593970"/>
                  </a:ext>
                </a:extLst>
              </a:tr>
              <a:tr h="1089212">
                <a:tc>
                  <a:txBody>
                    <a:bodyPr/>
                    <a:lstStyle/>
                    <a:p>
                      <a:pPr algn="ctr"/>
                      <a:r>
                        <a:rPr lang="en-IN" sz="2000" b="1" dirty="0">
                          <a:solidFill>
                            <a:schemeClr val="bg2"/>
                          </a:solidFill>
                        </a:rPr>
                        <a:t>Questions</a:t>
                      </a:r>
                    </a:p>
                  </a:txBody>
                  <a:tcPr anchor="ctr"/>
                </a:tc>
                <a:tc>
                  <a:txBody>
                    <a:bodyPr/>
                    <a:lstStyle/>
                    <a:p>
                      <a:pPr algn="ctr"/>
                      <a:r>
                        <a:rPr lang="en-IN" sz="2000" b="1" dirty="0">
                          <a:solidFill>
                            <a:schemeClr val="bg2"/>
                          </a:solidFill>
                        </a:rPr>
                        <a:t>Question Id , Exam ID , Correct Answer</a:t>
                      </a:r>
                    </a:p>
                  </a:txBody>
                  <a:tcPr anchor="ctr"/>
                </a:tc>
                <a:tc>
                  <a:txBody>
                    <a:bodyPr/>
                    <a:lstStyle/>
                    <a:p>
                      <a:pPr algn="ctr"/>
                      <a:r>
                        <a:rPr lang="en-IN" sz="2000" b="1" dirty="0">
                          <a:solidFill>
                            <a:schemeClr val="bg2"/>
                          </a:solidFill>
                        </a:rPr>
                        <a:t>Many Question in one Exam</a:t>
                      </a:r>
                    </a:p>
                  </a:txBody>
                  <a:tcPr anchor="ctr"/>
                </a:tc>
                <a:extLst>
                  <a:ext uri="{0D108BD9-81ED-4DB2-BD59-A6C34878D82A}">
                    <a16:rowId xmlns:a16="http://schemas.microsoft.com/office/drawing/2014/main" val="1483133938"/>
                  </a:ext>
                </a:extLst>
              </a:tr>
              <a:tr h="1089212">
                <a:tc>
                  <a:txBody>
                    <a:bodyPr/>
                    <a:lstStyle/>
                    <a:p>
                      <a:pPr algn="ctr"/>
                      <a:r>
                        <a:rPr lang="en-IN" sz="2000" b="1" dirty="0">
                          <a:solidFill>
                            <a:schemeClr val="bg2"/>
                          </a:solidFill>
                        </a:rPr>
                        <a:t>Answers</a:t>
                      </a:r>
                    </a:p>
                  </a:txBody>
                  <a:tcPr anchor="ctr"/>
                </a:tc>
                <a:tc>
                  <a:txBody>
                    <a:bodyPr/>
                    <a:lstStyle/>
                    <a:p>
                      <a:pPr algn="ctr"/>
                      <a:r>
                        <a:rPr lang="en-IN" sz="2000" b="1" dirty="0">
                          <a:solidFill>
                            <a:schemeClr val="bg2"/>
                          </a:solidFill>
                        </a:rPr>
                        <a:t>Answer Id,  Answer  , Student ID, Question ID, Exam ID</a:t>
                      </a:r>
                    </a:p>
                  </a:txBody>
                  <a:tcPr anchor="ctr"/>
                </a:tc>
                <a:tc>
                  <a:txBody>
                    <a:bodyPr/>
                    <a:lstStyle/>
                    <a:p>
                      <a:pPr algn="ctr"/>
                      <a:r>
                        <a:rPr lang="en-IN" sz="2000" b="1" dirty="0">
                          <a:solidFill>
                            <a:schemeClr val="bg2"/>
                          </a:solidFill>
                        </a:rPr>
                        <a:t>Answer Entered by the Student</a:t>
                      </a:r>
                    </a:p>
                  </a:txBody>
                  <a:tcPr anchor="ctr"/>
                </a:tc>
                <a:extLst>
                  <a:ext uri="{0D108BD9-81ED-4DB2-BD59-A6C34878D82A}">
                    <a16:rowId xmlns:a16="http://schemas.microsoft.com/office/drawing/2014/main" val="3187370640"/>
                  </a:ext>
                </a:extLst>
              </a:tr>
              <a:tr h="1089212">
                <a:tc>
                  <a:txBody>
                    <a:bodyPr/>
                    <a:lstStyle/>
                    <a:p>
                      <a:pPr algn="ctr"/>
                      <a:r>
                        <a:rPr lang="en-IN" sz="2000" b="1" dirty="0">
                          <a:solidFill>
                            <a:schemeClr val="bg2"/>
                          </a:solidFill>
                        </a:rPr>
                        <a:t>Result</a:t>
                      </a:r>
                    </a:p>
                  </a:txBody>
                  <a:tcPr anchor="ctr"/>
                </a:tc>
                <a:tc>
                  <a:txBody>
                    <a:bodyPr/>
                    <a:lstStyle/>
                    <a:p>
                      <a:pPr algn="ctr"/>
                      <a:r>
                        <a:rPr lang="en-IN" sz="2000" b="1" dirty="0">
                          <a:solidFill>
                            <a:schemeClr val="bg2"/>
                          </a:solidFill>
                        </a:rPr>
                        <a:t>Student Id , Exam Id , Score</a:t>
                      </a:r>
                    </a:p>
                  </a:txBody>
                  <a:tcPr anchor="ctr"/>
                </a:tc>
                <a:tc>
                  <a:txBody>
                    <a:bodyPr/>
                    <a:lstStyle/>
                    <a:p>
                      <a:pPr algn="ctr"/>
                      <a:r>
                        <a:rPr lang="en-IN" sz="2000" b="1" dirty="0">
                          <a:solidFill>
                            <a:schemeClr val="bg2"/>
                          </a:solidFill>
                        </a:rPr>
                        <a:t>Every Student Can Appear the Exam Once</a:t>
                      </a:r>
                    </a:p>
                  </a:txBody>
                  <a:tcPr anchor="ctr"/>
                </a:tc>
                <a:extLst>
                  <a:ext uri="{0D108BD9-81ED-4DB2-BD59-A6C34878D82A}">
                    <a16:rowId xmlns:a16="http://schemas.microsoft.com/office/drawing/2014/main" val="3577731355"/>
                  </a:ext>
                </a:extLst>
              </a:tr>
            </a:tbl>
          </a:graphicData>
        </a:graphic>
      </p:graphicFrame>
      <p:pic>
        <p:nvPicPr>
          <p:cNvPr id="32" name="Picture 31">
            <a:extLst>
              <a:ext uri="{FF2B5EF4-FFF2-40B4-BE49-F238E27FC236}">
                <a16:creationId xmlns:a16="http://schemas.microsoft.com/office/drawing/2014/main" id="{DDB14385-0FA5-AE18-868C-A06650CD6469}"/>
              </a:ext>
            </a:extLst>
          </p:cNvPr>
          <p:cNvPicPr>
            <a:picLocks noChangeAspect="1"/>
          </p:cNvPicPr>
          <p:nvPr/>
        </p:nvPicPr>
        <p:blipFill>
          <a:blip r:embed="rId2"/>
          <a:stretch>
            <a:fillRect/>
          </a:stretch>
        </p:blipFill>
        <p:spPr>
          <a:xfrm>
            <a:off x="11278641" y="7766031"/>
            <a:ext cx="3337983" cy="443508"/>
          </a:xfrm>
          <a:prstGeom prst="rect">
            <a:avLst/>
          </a:prstGeom>
        </p:spPr>
      </p:pic>
    </p:spTree>
    <p:extLst>
      <p:ext uri="{BB962C8B-B14F-4D97-AF65-F5344CB8AC3E}">
        <p14:creationId xmlns:p14="http://schemas.microsoft.com/office/powerpoint/2010/main" val="660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F4EFC6C5-C668-BEC3-EEEB-DB1F1F7A6B73}"/>
              </a:ext>
            </a:extLst>
          </p:cNvPr>
          <p:cNvPicPr>
            <a:picLocks noChangeAspect="1"/>
          </p:cNvPicPr>
          <p:nvPr/>
        </p:nvPicPr>
        <p:blipFill>
          <a:blip r:embed="rId3"/>
          <a:srcRect b="70163"/>
          <a:stretch/>
        </p:blipFill>
        <p:spPr>
          <a:xfrm>
            <a:off x="10158978" y="2153461"/>
            <a:ext cx="4153522" cy="2578324"/>
          </a:xfrm>
          <a:prstGeom prst="rect">
            <a:avLst/>
          </a:prstGeom>
        </p:spPr>
      </p:pic>
      <p:sp>
        <p:nvSpPr>
          <p:cNvPr id="2" name="Text 0"/>
          <p:cNvSpPr/>
          <p:nvPr/>
        </p:nvSpPr>
        <p:spPr>
          <a:xfrm>
            <a:off x="793790" y="639604"/>
            <a:ext cx="7315676"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User Interface Screenshot</a:t>
            </a:r>
            <a:endParaRPr lang="en-US" sz="4450" dirty="0"/>
          </a:p>
        </p:txBody>
      </p:sp>
      <p:sp>
        <p:nvSpPr>
          <p:cNvPr id="4" name="Text 1"/>
          <p:cNvSpPr/>
          <p:nvPr/>
        </p:nvSpPr>
        <p:spPr>
          <a:xfrm>
            <a:off x="793790" y="5733077"/>
            <a:ext cx="305359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Student Taking Exam</a:t>
            </a:r>
            <a:endParaRPr lang="en-US" sz="2200" dirty="0"/>
          </a:p>
        </p:txBody>
      </p:sp>
      <p:sp>
        <p:nvSpPr>
          <p:cNvPr id="5" name="Text 2"/>
          <p:cNvSpPr/>
          <p:nvPr/>
        </p:nvSpPr>
        <p:spPr>
          <a:xfrm>
            <a:off x="793790" y="6223496"/>
            <a:ext cx="635127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user interface provides a clear view of the exam questions, allowing students to select answers and submit their responses.</a:t>
            </a:r>
            <a:endParaRPr lang="en-US" sz="1750" dirty="0"/>
          </a:p>
        </p:txBody>
      </p:sp>
      <p:sp>
        <p:nvSpPr>
          <p:cNvPr id="7" name="Text 3"/>
          <p:cNvSpPr/>
          <p:nvPr/>
        </p:nvSpPr>
        <p:spPr>
          <a:xfrm>
            <a:off x="7485221" y="5733077"/>
            <a:ext cx="350329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Admin Managing Exams</a:t>
            </a:r>
            <a:endParaRPr lang="en-US" sz="2200" dirty="0"/>
          </a:p>
        </p:txBody>
      </p:sp>
      <p:sp>
        <p:nvSpPr>
          <p:cNvPr id="8" name="Text 4"/>
          <p:cNvSpPr/>
          <p:nvPr/>
        </p:nvSpPr>
        <p:spPr>
          <a:xfrm>
            <a:off x="7485221" y="6223496"/>
            <a:ext cx="635138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Admins have a dedicated interface for creating exams, adding questions, and viewing results, ensuring efficient management of the examination process.</a:t>
            </a:r>
            <a:endParaRPr lang="en-US" sz="1750" dirty="0"/>
          </a:p>
        </p:txBody>
      </p:sp>
      <p:pic>
        <p:nvPicPr>
          <p:cNvPr id="9" name="Picture 8">
            <a:extLst>
              <a:ext uri="{FF2B5EF4-FFF2-40B4-BE49-F238E27FC236}">
                <a16:creationId xmlns:a16="http://schemas.microsoft.com/office/drawing/2014/main" id="{5AA8233E-5A46-F85B-B87F-AF720F6B4BA6}"/>
              </a:ext>
            </a:extLst>
          </p:cNvPr>
          <p:cNvPicPr>
            <a:picLocks noChangeAspect="1"/>
          </p:cNvPicPr>
          <p:nvPr/>
        </p:nvPicPr>
        <p:blipFill>
          <a:blip r:embed="rId4"/>
          <a:stretch>
            <a:fillRect/>
          </a:stretch>
        </p:blipFill>
        <p:spPr>
          <a:xfrm>
            <a:off x="11278641" y="7766031"/>
            <a:ext cx="3337983" cy="443508"/>
          </a:xfrm>
          <a:prstGeom prst="rect">
            <a:avLst/>
          </a:prstGeom>
        </p:spPr>
      </p:pic>
      <p:pic>
        <p:nvPicPr>
          <p:cNvPr id="11" name="Image 0" descr="preencoded.png">
            <a:extLst>
              <a:ext uri="{FF2B5EF4-FFF2-40B4-BE49-F238E27FC236}">
                <a16:creationId xmlns:a16="http://schemas.microsoft.com/office/drawing/2014/main" id="{D0FB0325-E307-C201-4ACF-CDFACFF05271}"/>
              </a:ext>
            </a:extLst>
          </p:cNvPr>
          <p:cNvPicPr>
            <a:picLocks noChangeAspect="1"/>
          </p:cNvPicPr>
          <p:nvPr/>
        </p:nvPicPr>
        <p:blipFill>
          <a:blip r:embed="rId3"/>
          <a:srcRect b="70163"/>
          <a:stretch/>
        </p:blipFill>
        <p:spPr>
          <a:xfrm>
            <a:off x="5499126" y="2153461"/>
            <a:ext cx="4153522" cy="2578324"/>
          </a:xfrm>
          <a:prstGeom prst="rect">
            <a:avLst/>
          </a:prstGeom>
        </p:spPr>
      </p:pic>
      <p:pic>
        <p:nvPicPr>
          <p:cNvPr id="12" name="Picture 11">
            <a:extLst>
              <a:ext uri="{FF2B5EF4-FFF2-40B4-BE49-F238E27FC236}">
                <a16:creationId xmlns:a16="http://schemas.microsoft.com/office/drawing/2014/main" id="{33D7074D-BC54-C803-D538-A2E7A18274F3}"/>
              </a:ext>
            </a:extLst>
          </p:cNvPr>
          <p:cNvPicPr>
            <a:picLocks noChangeAspect="1"/>
          </p:cNvPicPr>
          <p:nvPr/>
        </p:nvPicPr>
        <p:blipFill>
          <a:blip r:embed="rId5"/>
          <a:stretch>
            <a:fillRect/>
          </a:stretch>
        </p:blipFill>
        <p:spPr>
          <a:xfrm>
            <a:off x="5674591" y="2276308"/>
            <a:ext cx="3870557" cy="2322334"/>
          </a:xfrm>
          <a:prstGeom prst="rect">
            <a:avLst/>
          </a:prstGeom>
        </p:spPr>
      </p:pic>
      <p:pic>
        <p:nvPicPr>
          <p:cNvPr id="13" name="Picture 12">
            <a:extLst>
              <a:ext uri="{FF2B5EF4-FFF2-40B4-BE49-F238E27FC236}">
                <a16:creationId xmlns:a16="http://schemas.microsoft.com/office/drawing/2014/main" id="{E578D004-D374-791B-163F-F970F50B791A}"/>
              </a:ext>
            </a:extLst>
          </p:cNvPr>
          <p:cNvPicPr>
            <a:picLocks noChangeAspect="1"/>
          </p:cNvPicPr>
          <p:nvPr/>
        </p:nvPicPr>
        <p:blipFill>
          <a:blip r:embed="rId6"/>
          <a:stretch>
            <a:fillRect/>
          </a:stretch>
        </p:blipFill>
        <p:spPr>
          <a:xfrm>
            <a:off x="10299163" y="2276307"/>
            <a:ext cx="3877519" cy="2322409"/>
          </a:xfrm>
          <a:prstGeom prst="rect">
            <a:avLst/>
          </a:prstGeom>
        </p:spPr>
      </p:pic>
      <p:pic>
        <p:nvPicPr>
          <p:cNvPr id="15" name="Image 0" descr="preencoded.png">
            <a:extLst>
              <a:ext uri="{FF2B5EF4-FFF2-40B4-BE49-F238E27FC236}">
                <a16:creationId xmlns:a16="http://schemas.microsoft.com/office/drawing/2014/main" id="{48684A6C-64F8-2B56-F59D-8A948493CB3D}"/>
              </a:ext>
            </a:extLst>
          </p:cNvPr>
          <p:cNvPicPr>
            <a:picLocks noChangeAspect="1"/>
          </p:cNvPicPr>
          <p:nvPr/>
        </p:nvPicPr>
        <p:blipFill>
          <a:blip r:embed="rId3"/>
          <a:srcRect b="70163"/>
          <a:stretch/>
        </p:blipFill>
        <p:spPr>
          <a:xfrm>
            <a:off x="793790" y="2153461"/>
            <a:ext cx="4153522" cy="2578324"/>
          </a:xfrm>
          <a:prstGeom prst="rect">
            <a:avLst/>
          </a:prstGeom>
        </p:spPr>
      </p:pic>
      <p:pic>
        <p:nvPicPr>
          <p:cNvPr id="10" name="Picture 9">
            <a:extLst>
              <a:ext uri="{FF2B5EF4-FFF2-40B4-BE49-F238E27FC236}">
                <a16:creationId xmlns:a16="http://schemas.microsoft.com/office/drawing/2014/main" id="{3730CA87-5CC7-9708-9CB4-794869D31319}"/>
              </a:ext>
            </a:extLst>
          </p:cNvPr>
          <p:cNvPicPr>
            <a:picLocks noChangeAspect="1"/>
          </p:cNvPicPr>
          <p:nvPr/>
        </p:nvPicPr>
        <p:blipFill>
          <a:blip r:embed="rId7"/>
          <a:stretch>
            <a:fillRect/>
          </a:stretch>
        </p:blipFill>
        <p:spPr>
          <a:xfrm>
            <a:off x="966174" y="2276307"/>
            <a:ext cx="3791022" cy="2322335"/>
          </a:xfrm>
          <a:prstGeom prst="rect">
            <a:avLst/>
          </a:prstGeom>
          <a:effectLst>
            <a:softEdge rad="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755</Words>
  <Application>Microsoft Office PowerPoint</Application>
  <PresentationFormat>Custom</PresentationFormat>
  <Paragraphs>100</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MuseoModerno Medium</vt:lpstr>
      <vt:lpstr>Montserrat</vt:lpstr>
      <vt:lpstr>Heebo Light</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Krunal Parmar</cp:lastModifiedBy>
  <cp:revision>3</cp:revision>
  <dcterms:created xsi:type="dcterms:W3CDTF">2024-10-09T08:46:20Z</dcterms:created>
  <dcterms:modified xsi:type="dcterms:W3CDTF">2024-10-09T10:09:57Z</dcterms:modified>
</cp:coreProperties>
</file>